
<file path=[Content_Types].xml><?xml version="1.0" encoding="utf-8"?>
<Types xmlns="http://schemas.openxmlformats.org/package/2006/content-types">
  <Default Extension="xml" ContentType="application/xml"/>
  <Default Extension="MP4" ContentType="vide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7" r:id="rId2"/>
    <p:sldId id="331" r:id="rId3"/>
    <p:sldId id="332" r:id="rId4"/>
    <p:sldId id="348" r:id="rId5"/>
    <p:sldId id="355" r:id="rId6"/>
    <p:sldId id="337" r:id="rId7"/>
    <p:sldId id="339" r:id="rId8"/>
    <p:sldId id="340" r:id="rId9"/>
    <p:sldId id="351" r:id="rId10"/>
    <p:sldId id="342" r:id="rId11"/>
    <p:sldId id="352" r:id="rId12"/>
    <p:sldId id="353" r:id="rId13"/>
    <p:sldId id="354" r:id="rId14"/>
    <p:sldId id="343" r:id="rId15"/>
    <p:sldId id="346" r:id="rId16"/>
    <p:sldId id="321" r:id="rId17"/>
    <p:sldId id="347" r:id="rId18"/>
    <p:sldId id="349" r:id="rId19"/>
    <p:sldId id="322" r:id="rId20"/>
    <p:sldId id="330" r:id="rId21"/>
  </p:sldIdLst>
  <p:sldSz cx="9144000" cy="6858000" type="screen4x3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0362" autoAdjust="0"/>
  </p:normalViewPr>
  <p:slideViewPr>
    <p:cSldViewPr>
      <p:cViewPr varScale="1">
        <p:scale>
          <a:sx n="63" d="100"/>
          <a:sy n="63" d="100"/>
        </p:scale>
        <p:origin x="-291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FE1E6-5FD5-4F6D-830C-DD948405DEC1}" type="datetimeFigureOut">
              <a:rPr lang="de-AT" smtClean="0"/>
              <a:t>27/10/14</a:t>
            </a:fld>
            <a:endParaRPr lang="de-A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EA272-0191-402D-BE13-535D96421B80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55126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924FFC-41EC-40A6-8CA1-699214E4588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07894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07894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u="non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206707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19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20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27/10/14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4214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27/10/14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287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27/10/14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6025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27/10/14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4995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27/10/14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680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27/10/14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88245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27/10/14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4028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27/10/14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1304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27/10/14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4242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27/10/14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78086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27/10/14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3666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4081F-7E51-4D99-B12D-F7D809057A0B}" type="datetimeFigureOut">
              <a:rPr lang="de-AT" smtClean="0"/>
              <a:t>27/10/14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7275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ernhard.kainrath@chello.at" TargetMode="External"/><Relationship Id="rId4" Type="http://schemas.openxmlformats.org/officeDocument/2006/relationships/hyperlink" Target="http://bkainrath.org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1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Relationship Id="rId5" Type="http://schemas.openxmlformats.org/officeDocument/2006/relationships/image" Target="../media/image9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Relationship Id="rId5" Type="http://schemas.openxmlformats.org/officeDocument/2006/relationships/image" Target="../media/image10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732701" y="3629025"/>
            <a:ext cx="5279459" cy="1780547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de-AT" sz="2000" b="1" dirty="0"/>
              <a:t>D</a:t>
            </a:r>
            <a:r>
              <a:rPr lang="en-US" sz="2000" b="1" dirty="0" err="1" smtClean="0"/>
              <a:t>er</a:t>
            </a:r>
            <a:r>
              <a:rPr lang="en-US" sz="2000" b="1" dirty="0" smtClean="0"/>
              <a:t> </a:t>
            </a:r>
            <a:r>
              <a:rPr lang="en-US" sz="2000" b="1" dirty="0" err="1"/>
              <a:t>transparente</a:t>
            </a:r>
            <a:r>
              <a:rPr lang="en-US" sz="2000" b="1" dirty="0"/>
              <a:t> </a:t>
            </a:r>
            <a:r>
              <a:rPr lang="en-US" sz="2000" b="1" dirty="0" err="1"/>
              <a:t>Konsument</a:t>
            </a:r>
            <a:r>
              <a:rPr lang="en-US" sz="2000" b="1" dirty="0"/>
              <a:t> </a:t>
            </a:r>
            <a:r>
              <a:rPr lang="en-US" sz="2000" b="1" dirty="0" err="1" smtClean="0"/>
              <a:t>oder</a:t>
            </a:r>
            <a:r>
              <a:rPr lang="en-US" sz="2000" b="1" dirty="0"/>
              <a:t> </a:t>
            </a:r>
            <a:r>
              <a:rPr lang="en-US" sz="2000" b="1" dirty="0" smtClean="0"/>
              <a:t>Chance </a:t>
            </a:r>
            <a:r>
              <a:rPr lang="en-US" sz="2000" b="1" dirty="0" err="1"/>
              <a:t>für</a:t>
            </a:r>
            <a:r>
              <a:rPr lang="en-US" sz="2000" b="1" dirty="0"/>
              <a:t> </a:t>
            </a:r>
            <a:r>
              <a:rPr lang="en-US" sz="2000" b="1" dirty="0" err="1"/>
              <a:t>Wirtschaft</a:t>
            </a:r>
            <a:r>
              <a:rPr lang="en-US" sz="2000" b="1" dirty="0"/>
              <a:t> und </a:t>
            </a:r>
            <a:r>
              <a:rPr lang="en-US" sz="2000" b="1" dirty="0" err="1" smtClean="0"/>
              <a:t>Wissenschaft</a:t>
            </a:r>
            <a:r>
              <a:rPr lang="en-US" sz="2000" b="1" dirty="0" smtClean="0"/>
              <a:t>?</a:t>
            </a:r>
            <a:endParaRPr lang="de-AT" sz="2000" b="1" dirty="0"/>
          </a:p>
          <a:p>
            <a:pPr algn="l"/>
            <a:endParaRPr lang="en-US" sz="2000" b="1" dirty="0"/>
          </a:p>
          <a:p>
            <a:pPr algn="l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“ICH BIN ONLINE!” am 28.10.2014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WIFI Graz</a:t>
            </a:r>
          </a:p>
        </p:txBody>
      </p:sp>
      <p:sp>
        <p:nvSpPr>
          <p:cNvPr id="20" name="Title 19"/>
          <p:cNvSpPr>
            <a:spLocks noGrp="1"/>
          </p:cNvSpPr>
          <p:nvPr>
            <p:ph type="ctrTitle"/>
          </p:nvPr>
        </p:nvSpPr>
        <p:spPr>
          <a:xfrm>
            <a:off x="732701" y="1746249"/>
            <a:ext cx="4118134" cy="1765301"/>
          </a:xfrm>
        </p:spPr>
        <p:txBody>
          <a:bodyPr>
            <a:normAutofit/>
          </a:bodyPr>
          <a:lstStyle/>
          <a:p>
            <a:pPr algn="l"/>
            <a:r>
              <a:rPr lang="en-US" sz="6000" b="1" dirty="0" smtClean="0"/>
              <a:t>Big Data</a:t>
            </a:r>
            <a:endParaRPr lang="en-US" sz="6000" b="1" dirty="0"/>
          </a:p>
        </p:txBody>
      </p:sp>
      <p:sp>
        <p:nvSpPr>
          <p:cNvPr id="210" name="Subtitle 2"/>
          <p:cNvSpPr txBox="1">
            <a:spLocks/>
          </p:cNvSpPr>
          <p:nvPr/>
        </p:nvSpPr>
        <p:spPr>
          <a:xfrm>
            <a:off x="6380112" y="5877272"/>
            <a:ext cx="2763888" cy="867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AT" sz="1400" b="1" dirty="0" smtClean="0">
                <a:solidFill>
                  <a:schemeClr val="tx1"/>
                </a:solidFill>
              </a:rPr>
              <a:t>BERNHARD KAINRATH</a:t>
            </a:r>
          </a:p>
          <a:p>
            <a:pPr algn="l"/>
            <a:r>
              <a:rPr lang="de-AT" sz="1400" b="1" dirty="0" smtClean="0"/>
              <a:t>E-Mail: </a:t>
            </a:r>
            <a:r>
              <a:rPr lang="de-AT" sz="1400" b="1" dirty="0" smtClean="0">
                <a:hlinkClick r:id="rId3"/>
              </a:rPr>
              <a:t>bernhard.kainrath@chello.at</a:t>
            </a:r>
            <a:endParaRPr lang="de-AT" sz="1400" b="1" dirty="0" smtClean="0"/>
          </a:p>
          <a:p>
            <a:pPr algn="l"/>
            <a:r>
              <a:rPr lang="de-AT" sz="1400" b="1" dirty="0" smtClean="0"/>
              <a:t>Blog: </a:t>
            </a:r>
            <a:r>
              <a:rPr lang="de-AT" sz="1400" b="1" dirty="0" smtClean="0">
                <a:hlinkClick r:id="rId4"/>
              </a:rPr>
              <a:t>http://bkainrath.org</a:t>
            </a:r>
            <a:endParaRPr lang="de-AT" sz="1400" b="1" dirty="0" smtClean="0"/>
          </a:p>
          <a:p>
            <a:pPr algn="l"/>
            <a:r>
              <a:rPr lang="de-AT" sz="1400" b="1" dirty="0" err="1" smtClean="0"/>
              <a:t>Twitter</a:t>
            </a:r>
            <a:r>
              <a:rPr lang="de-AT" sz="1400" b="1" dirty="0" smtClean="0"/>
              <a:t>: </a:t>
            </a:r>
            <a:r>
              <a:rPr lang="de-AT" sz="1400" b="1" dirty="0" smtClean="0">
                <a:hlinkClick r:id="rId4"/>
              </a:rPr>
              <a:t>@</a:t>
            </a:r>
            <a:r>
              <a:rPr lang="de-AT" sz="1400" b="1" dirty="0" err="1" smtClean="0">
                <a:hlinkClick r:id="rId4"/>
              </a:rPr>
              <a:t>b_kainrath</a:t>
            </a:r>
            <a:endParaRPr lang="de-AT" sz="1400" b="1" dirty="0"/>
          </a:p>
          <a:p>
            <a:pPr algn="l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0197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g Data[720P]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55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0400"/>
            <a:ext cx="9144000" cy="55187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1579" y="6525344"/>
            <a:ext cx="71987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 smtClean="0"/>
              <a:t>Quelle</a:t>
            </a:r>
            <a:r>
              <a:rPr lang="en-US" sz="1000" dirty="0" smtClean="0"/>
              <a:t>: http</a:t>
            </a:r>
            <a:r>
              <a:rPr lang="en-US" sz="1000" dirty="0"/>
              <a:t>://t3n.de/news/big-data-infografik-563632/infografik-big-data</a:t>
            </a:r>
            <a:r>
              <a:rPr lang="en-US" sz="1000" dirty="0" smtClean="0"/>
              <a:t>/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9311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1606004"/>
            <a:ext cx="8102600" cy="45593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AT" sz="3600" b="1" dirty="0" smtClean="0"/>
              <a:t>Insgesamt existieren </a:t>
            </a:r>
            <a:r>
              <a:rPr lang="de-AT" sz="3600" b="1" dirty="0" smtClean="0"/>
              <a:t>weltweit heute </a:t>
            </a:r>
            <a:r>
              <a:rPr lang="de-AT" sz="3600" b="1" dirty="0" smtClean="0"/>
              <a:t>rund 4,4 </a:t>
            </a:r>
            <a:r>
              <a:rPr lang="de-AT" sz="3600" b="1" dirty="0" err="1" smtClean="0"/>
              <a:t>Zetabyte</a:t>
            </a:r>
            <a:r>
              <a:rPr lang="de-AT" sz="3600" b="1" dirty="0" smtClean="0"/>
              <a:t> an Daten</a:t>
            </a:r>
            <a:endParaRPr lang="de-AT" sz="3600" b="1" dirty="0"/>
          </a:p>
        </p:txBody>
      </p:sp>
    </p:spTree>
    <p:extLst>
      <p:ext uri="{BB962C8B-B14F-4D97-AF65-F5344CB8AC3E}">
        <p14:creationId xmlns:p14="http://schemas.microsoft.com/office/powerpoint/2010/main" val="256947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AT" dirty="0" smtClean="0"/>
          </a:p>
          <a:p>
            <a:pPr marL="0" indent="0">
              <a:buNone/>
            </a:pPr>
            <a:endParaRPr lang="de-AT" dirty="0"/>
          </a:p>
          <a:p>
            <a:pPr marL="0" indent="0" algn="ctr">
              <a:buNone/>
            </a:pPr>
            <a:endParaRPr lang="de-AT" dirty="0" smtClean="0"/>
          </a:p>
          <a:p>
            <a:pPr marL="0" indent="0" algn="ctr">
              <a:buNone/>
            </a:pPr>
            <a:r>
              <a:rPr lang="de-AT" dirty="0" smtClean="0"/>
              <a:t>Das weltweite Datenvolumen verdoppelt sich </a:t>
            </a:r>
            <a:r>
              <a:rPr lang="de-AT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ALLE 2 JAHRE</a:t>
            </a:r>
          </a:p>
        </p:txBody>
      </p:sp>
    </p:spTree>
    <p:extLst>
      <p:ext uri="{BB962C8B-B14F-4D97-AF65-F5344CB8AC3E}">
        <p14:creationId xmlns:p14="http://schemas.microsoft.com/office/powerpoint/2010/main" val="283646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e-AT" sz="3200" b="1" dirty="0" smtClean="0"/>
              <a:t>Wobei entstehen die meisten Daten?</a:t>
            </a:r>
            <a:endParaRPr lang="de-AT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1255132"/>
            <a:ext cx="5328592" cy="53422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15616" y="6093296"/>
            <a:ext cx="1872208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1579" y="6525344"/>
            <a:ext cx="71987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 smtClean="0"/>
              <a:t>Quelle</a:t>
            </a:r>
            <a:r>
              <a:rPr lang="en-US" sz="1000" dirty="0" smtClean="0"/>
              <a:t>: http</a:t>
            </a:r>
            <a:r>
              <a:rPr lang="en-US" sz="1000" dirty="0"/>
              <a:t>://t3n.de/news/big-data-infografik-563632/infografik-big-data</a:t>
            </a:r>
            <a:r>
              <a:rPr lang="en-US" sz="1000" dirty="0" smtClean="0"/>
              <a:t>/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5340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9300"/>
            <a:ext cx="9144000" cy="53514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149080"/>
            <a:ext cx="539552" cy="216024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1579" y="6525344"/>
            <a:ext cx="71987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 smtClean="0"/>
              <a:t>Quelle</a:t>
            </a:r>
            <a:r>
              <a:rPr lang="en-US" sz="1000" dirty="0" smtClean="0"/>
              <a:t>: http</a:t>
            </a:r>
            <a:r>
              <a:rPr lang="en-US" sz="1000" dirty="0"/>
              <a:t>://t3n.de/news/big-data-infografik-563632/infografik-big-data</a:t>
            </a:r>
            <a:r>
              <a:rPr lang="en-US" sz="1000" dirty="0" smtClean="0"/>
              <a:t>/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8972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e-AT" sz="3200" b="1" dirty="0" smtClean="0"/>
              <a:t>BIG DATA wird vom Konsumenten nicht grundsätzlich abgelehnt ...</a:t>
            </a:r>
            <a:endParaRPr lang="de-AT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495543"/>
            <a:ext cx="7812360" cy="481377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1579" y="6525344"/>
            <a:ext cx="71987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 smtClean="0"/>
              <a:t>Quelle</a:t>
            </a:r>
            <a:r>
              <a:rPr lang="en-US" sz="1000" dirty="0" smtClean="0"/>
              <a:t>: http</a:t>
            </a:r>
            <a:r>
              <a:rPr lang="en-US" sz="1000" dirty="0"/>
              <a:t>://t3n.de/news/big-data-infografik-563632/infografik-big-data</a:t>
            </a:r>
            <a:r>
              <a:rPr lang="en-US" sz="1000" dirty="0" smtClean="0"/>
              <a:t>/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0223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Daten, das „Rohöl der Zukunft“, bieten einerseits enorme </a:t>
            </a:r>
            <a:r>
              <a:rPr lang="de-AT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Chancen</a:t>
            </a:r>
            <a:r>
              <a:rPr lang="de-AT" dirty="0" smtClean="0"/>
              <a:t>,</a:t>
            </a:r>
          </a:p>
          <a:p>
            <a:r>
              <a:rPr lang="de-AT" dirty="0" smtClean="0"/>
              <a:t>andererseits „riecht“ die Auswertung von Daten nach Überwachungsstaat und stellt uns vor große </a:t>
            </a:r>
            <a:r>
              <a:rPr lang="de-AT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Herausforderungen</a:t>
            </a:r>
            <a:r>
              <a:rPr lang="de-AT" dirty="0" smtClean="0"/>
              <a:t>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AT" sz="3600" b="1" dirty="0">
                <a:solidFill>
                  <a:schemeClr val="accent6">
                    <a:lumMod val="75000"/>
                  </a:schemeClr>
                </a:solidFill>
              </a:rPr>
              <a:t>Big Data </a:t>
            </a:r>
            <a:r>
              <a:rPr lang="de-AT" sz="3600" b="1" dirty="0" smtClean="0"/>
              <a:t>– Auswertung großer Datenmengen hat </a:t>
            </a:r>
            <a:r>
              <a:rPr lang="de-AT" sz="3600" b="1" dirty="0">
                <a:solidFill>
                  <a:schemeClr val="accent6">
                    <a:lumMod val="75000"/>
                  </a:schemeClr>
                </a:solidFill>
              </a:rPr>
              <a:t>ambivalenten</a:t>
            </a:r>
            <a:r>
              <a:rPr lang="de-AT" sz="3600" b="1" dirty="0" smtClean="0"/>
              <a:t> Charakter</a:t>
            </a:r>
            <a:endParaRPr lang="de-AT" sz="3600" b="1" dirty="0"/>
          </a:p>
        </p:txBody>
      </p:sp>
    </p:spTree>
    <p:extLst>
      <p:ext uri="{BB962C8B-B14F-4D97-AF65-F5344CB8AC3E}">
        <p14:creationId xmlns:p14="http://schemas.microsoft.com/office/powerpoint/2010/main" val="111440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88" y="1438323"/>
            <a:ext cx="7668344" cy="49004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1579" y="6525344"/>
            <a:ext cx="71987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 smtClean="0"/>
              <a:t>Quelle</a:t>
            </a:r>
            <a:r>
              <a:rPr lang="en-US" sz="1000" dirty="0" smtClean="0"/>
              <a:t>: </a:t>
            </a:r>
            <a:r>
              <a:rPr lang="en-US" sz="1000" dirty="0" smtClean="0"/>
              <a:t>Business Application Research Center</a:t>
            </a:r>
            <a:endParaRPr lang="en-US" sz="10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AT" sz="3600" b="1" dirty="0" smtClean="0"/>
              <a:t>Big Data eröffnet aber auch neue </a:t>
            </a:r>
            <a:r>
              <a:rPr lang="de-AT" sz="3600" b="1" dirty="0" smtClean="0">
                <a:solidFill>
                  <a:schemeClr val="accent6">
                    <a:lumMod val="75000"/>
                  </a:schemeClr>
                </a:solidFill>
              </a:rPr>
              <a:t>Perspektiven</a:t>
            </a:r>
            <a:endParaRPr lang="de-AT" sz="3600" b="1" dirty="0"/>
          </a:p>
        </p:txBody>
      </p:sp>
    </p:spTree>
    <p:extLst>
      <p:ext uri="{BB962C8B-B14F-4D97-AF65-F5344CB8AC3E}">
        <p14:creationId xmlns:p14="http://schemas.microsoft.com/office/powerpoint/2010/main" val="80377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FontTx/>
              <a:buNone/>
            </a:pPr>
            <a:r>
              <a:rPr lang="en-US" sz="2500" i="1" dirty="0" err="1"/>
              <a:t>Vor</a:t>
            </a:r>
            <a:r>
              <a:rPr lang="en-US" sz="2500" i="1" dirty="0"/>
              <a:t> </a:t>
            </a:r>
            <a:r>
              <a:rPr lang="en-US" sz="2500" i="1" dirty="0" err="1"/>
              <a:t>zwei</a:t>
            </a:r>
            <a:r>
              <a:rPr lang="en-US" sz="2500" i="1" dirty="0"/>
              <a:t> </a:t>
            </a:r>
            <a:r>
              <a:rPr lang="en-US" sz="2500" i="1" dirty="0" err="1"/>
              <a:t>Jahren</a:t>
            </a:r>
            <a:r>
              <a:rPr lang="en-US" sz="2500" i="1" dirty="0"/>
              <a:t> </a:t>
            </a:r>
            <a:r>
              <a:rPr lang="en-US" sz="2500" i="1" dirty="0" err="1"/>
              <a:t>hatte</a:t>
            </a:r>
            <a:r>
              <a:rPr lang="en-US" sz="2500" i="1" dirty="0"/>
              <a:t> die </a:t>
            </a:r>
            <a:r>
              <a:rPr lang="en-US" sz="2500" i="1" dirty="0" err="1"/>
              <a:t>amerikanische</a:t>
            </a:r>
            <a:r>
              <a:rPr lang="en-US" sz="2500" i="1" dirty="0"/>
              <a:t> </a:t>
            </a:r>
            <a:r>
              <a:rPr lang="en-US" sz="2500" i="1" dirty="0" err="1"/>
              <a:t>Handelskette</a:t>
            </a:r>
            <a:r>
              <a:rPr lang="en-US" sz="2500" i="1" dirty="0"/>
              <a:t> Target die </a:t>
            </a:r>
            <a:r>
              <a:rPr lang="en-US" sz="2500" i="1" dirty="0" err="1"/>
              <a:t>Schwangerschaft</a:t>
            </a:r>
            <a:r>
              <a:rPr lang="en-US" sz="2500" i="1" dirty="0"/>
              <a:t> </a:t>
            </a:r>
            <a:r>
              <a:rPr lang="en-US" sz="2500" i="1" dirty="0" err="1"/>
              <a:t>einer</a:t>
            </a:r>
            <a:r>
              <a:rPr lang="en-US" sz="2500" i="1" dirty="0"/>
              <a:t> </a:t>
            </a:r>
            <a:r>
              <a:rPr lang="en-US" sz="2500" i="1" dirty="0" err="1"/>
              <a:t>Teenagerin</a:t>
            </a:r>
            <a:r>
              <a:rPr lang="en-US" sz="2500" i="1" dirty="0"/>
              <a:t> </a:t>
            </a:r>
            <a:r>
              <a:rPr lang="en-US" sz="2500" i="1" dirty="0" err="1"/>
              <a:t>aus</a:t>
            </a:r>
            <a:r>
              <a:rPr lang="en-US" sz="2500" i="1" dirty="0"/>
              <a:t> Minnesota </a:t>
            </a:r>
            <a:r>
              <a:rPr lang="en-US" sz="2500" i="1" dirty="0" err="1"/>
              <a:t>anhand</a:t>
            </a:r>
            <a:r>
              <a:rPr lang="en-US" sz="2500" i="1" dirty="0"/>
              <a:t> </a:t>
            </a:r>
            <a:r>
              <a:rPr lang="en-US" sz="2500" i="1" dirty="0" err="1"/>
              <a:t>ihres</a:t>
            </a:r>
            <a:r>
              <a:rPr lang="en-US" sz="2500" i="1" dirty="0"/>
              <a:t> Online-</a:t>
            </a:r>
            <a:r>
              <a:rPr lang="en-US" sz="2500" i="1" dirty="0" err="1"/>
              <a:t>Einkaufsverhalten</a:t>
            </a:r>
            <a:r>
              <a:rPr lang="en-US" sz="2500" i="1" dirty="0"/>
              <a:t> </a:t>
            </a:r>
            <a:r>
              <a:rPr lang="en-US" sz="2500" i="1" dirty="0" err="1"/>
              <a:t>früher</a:t>
            </a:r>
            <a:r>
              <a:rPr lang="en-US" sz="2500" i="1" dirty="0"/>
              <a:t> </a:t>
            </a:r>
            <a:r>
              <a:rPr lang="en-US" sz="2500" i="1" dirty="0" err="1"/>
              <a:t>erkannt</a:t>
            </a:r>
            <a:r>
              <a:rPr lang="en-US" sz="2500" i="1" dirty="0"/>
              <a:t>, </a:t>
            </a:r>
            <a:r>
              <a:rPr lang="en-US" sz="2500" i="1" dirty="0" err="1"/>
              <a:t>als</a:t>
            </a:r>
            <a:r>
              <a:rPr lang="en-US" sz="2500" i="1" dirty="0"/>
              <a:t> der </a:t>
            </a:r>
            <a:r>
              <a:rPr lang="en-US" sz="2500" i="1" dirty="0" err="1"/>
              <a:t>eigene</a:t>
            </a:r>
            <a:r>
              <a:rPr lang="en-US" sz="2500" i="1" dirty="0"/>
              <a:t> </a:t>
            </a:r>
            <a:r>
              <a:rPr lang="en-US" sz="2500" i="1" dirty="0" err="1" smtClean="0"/>
              <a:t>Vater</a:t>
            </a:r>
            <a:r>
              <a:rPr lang="en-US" sz="2500" i="1" dirty="0" smtClean="0"/>
              <a:t>.</a:t>
            </a:r>
          </a:p>
          <a:p>
            <a:pPr marL="0" indent="0">
              <a:buFontTx/>
              <a:buNone/>
            </a:pPr>
            <a:endParaRPr lang="en-US" sz="2500" i="1" dirty="0"/>
          </a:p>
          <a:p>
            <a:pPr marL="0" indent="0">
              <a:buFontTx/>
              <a:buNone/>
            </a:pPr>
            <a:r>
              <a:rPr lang="en-US" sz="2500" i="1" dirty="0" err="1" smtClean="0"/>
              <a:t>Wie</a:t>
            </a:r>
            <a:r>
              <a:rPr lang="en-US" sz="2500" i="1" dirty="0" smtClean="0"/>
              <a:t> </a:t>
            </a:r>
            <a:r>
              <a:rPr lang="en-US" sz="2500" i="1" dirty="0"/>
              <a:t>war das </a:t>
            </a:r>
            <a:r>
              <a:rPr lang="en-US" sz="2500" i="1" dirty="0" err="1"/>
              <a:t>möglich</a:t>
            </a:r>
            <a:r>
              <a:rPr lang="en-US" sz="2500" i="1" dirty="0"/>
              <a:t>? </a:t>
            </a:r>
            <a:endParaRPr lang="en-US" sz="2500" i="1" dirty="0" smtClean="0"/>
          </a:p>
          <a:p>
            <a:pPr marL="0" indent="0">
              <a:buFontTx/>
              <a:buNone/>
            </a:pPr>
            <a:endParaRPr lang="en-US" sz="2500" i="1" dirty="0"/>
          </a:p>
          <a:p>
            <a:pPr marL="0" indent="0">
              <a:buFontTx/>
              <a:buNone/>
            </a:pPr>
            <a:r>
              <a:rPr lang="en-US" sz="2500" i="1" dirty="0" err="1" smtClean="0"/>
              <a:t>Einfach</a:t>
            </a:r>
            <a:r>
              <a:rPr lang="en-US" sz="2500" i="1" dirty="0" smtClean="0"/>
              <a:t> </a:t>
            </a:r>
            <a:r>
              <a:rPr lang="en-US" sz="2500" i="1" dirty="0" err="1"/>
              <a:t>weil</a:t>
            </a:r>
            <a:r>
              <a:rPr lang="en-US" sz="2500" i="1" dirty="0"/>
              <a:t> die </a:t>
            </a:r>
            <a:r>
              <a:rPr lang="en-US" sz="2500" i="1" dirty="0" err="1"/>
              <a:t>Algorithmen</a:t>
            </a:r>
            <a:r>
              <a:rPr lang="en-US" sz="2500" i="1" dirty="0"/>
              <a:t> von Online-Shops </a:t>
            </a:r>
            <a:r>
              <a:rPr lang="en-US" sz="2500" i="1" dirty="0" err="1"/>
              <a:t>wissen</a:t>
            </a:r>
            <a:r>
              <a:rPr lang="en-US" sz="2500" i="1" dirty="0"/>
              <a:t>, </a:t>
            </a:r>
            <a:r>
              <a:rPr lang="en-US" sz="2500" i="1" dirty="0" err="1"/>
              <a:t>dass</a:t>
            </a:r>
            <a:r>
              <a:rPr lang="en-US" sz="2500" i="1" dirty="0"/>
              <a:t> </a:t>
            </a:r>
            <a:r>
              <a:rPr lang="en-US" sz="2500" i="1" dirty="0" err="1"/>
              <a:t>Schwangere</a:t>
            </a:r>
            <a:r>
              <a:rPr lang="en-US" sz="2500" i="1" dirty="0"/>
              <a:t> </a:t>
            </a:r>
            <a:r>
              <a:rPr lang="en-US" sz="2500" i="1" dirty="0" err="1"/>
              <a:t>ab</a:t>
            </a:r>
            <a:r>
              <a:rPr lang="en-US" sz="2500" i="1" dirty="0"/>
              <a:t> </a:t>
            </a:r>
            <a:r>
              <a:rPr lang="en-US" sz="2500" i="1" dirty="0" err="1"/>
              <a:t>einem</a:t>
            </a:r>
            <a:r>
              <a:rPr lang="en-US" sz="2500" i="1" dirty="0"/>
              <a:t> </a:t>
            </a:r>
            <a:r>
              <a:rPr lang="en-US" sz="2500" i="1" dirty="0" err="1"/>
              <a:t>bestimmten</a:t>
            </a:r>
            <a:r>
              <a:rPr lang="en-US" sz="2500" i="1" dirty="0"/>
              <a:t> </a:t>
            </a:r>
            <a:r>
              <a:rPr lang="en-US" sz="2500" i="1" dirty="0" err="1"/>
              <a:t>Zeitpunkt</a:t>
            </a:r>
            <a:r>
              <a:rPr lang="en-US" sz="2500" i="1" dirty="0"/>
              <a:t> </a:t>
            </a:r>
            <a:r>
              <a:rPr lang="en-US" sz="2500" i="1" dirty="0" err="1"/>
              <a:t>häufig</a:t>
            </a:r>
            <a:r>
              <a:rPr lang="en-US" sz="2500" i="1" dirty="0"/>
              <a:t> </a:t>
            </a:r>
            <a:r>
              <a:rPr lang="en-US" sz="2500" i="1" dirty="0" err="1"/>
              <a:t>unparfümierte</a:t>
            </a:r>
            <a:r>
              <a:rPr lang="en-US" sz="2500" i="1" dirty="0"/>
              <a:t> </a:t>
            </a:r>
            <a:r>
              <a:rPr lang="en-US" sz="2500" i="1" dirty="0" err="1"/>
              <a:t>Lotionen</a:t>
            </a:r>
            <a:r>
              <a:rPr lang="en-US" sz="2500" i="1" dirty="0"/>
              <a:t> </a:t>
            </a:r>
            <a:r>
              <a:rPr lang="en-US" sz="2500" i="1" dirty="0" err="1"/>
              <a:t>kaufen</a:t>
            </a:r>
            <a:r>
              <a:rPr lang="en-US" sz="2500" i="1" dirty="0"/>
              <a:t>. </a:t>
            </a:r>
            <a:r>
              <a:rPr lang="en-US" sz="2500" i="1" dirty="0" err="1"/>
              <a:t>Daraufhin</a:t>
            </a:r>
            <a:r>
              <a:rPr lang="en-US" sz="2500" i="1" dirty="0"/>
              <a:t> </a:t>
            </a:r>
            <a:r>
              <a:rPr lang="en-US" sz="2500" i="1" dirty="0" err="1"/>
              <a:t>wurden</a:t>
            </a:r>
            <a:r>
              <a:rPr lang="en-US" sz="2500" i="1" dirty="0"/>
              <a:t> </a:t>
            </a:r>
            <a:r>
              <a:rPr lang="en-US" sz="2500" i="1" dirty="0" err="1"/>
              <a:t>dem</a:t>
            </a:r>
            <a:r>
              <a:rPr lang="en-US" sz="2500" i="1" dirty="0"/>
              <a:t> Teenager </a:t>
            </a:r>
            <a:r>
              <a:rPr lang="en-US" sz="2500" i="1" dirty="0" err="1"/>
              <a:t>Werbebrochuren</a:t>
            </a:r>
            <a:r>
              <a:rPr lang="en-US" sz="2500" i="1" dirty="0"/>
              <a:t> </a:t>
            </a:r>
            <a:r>
              <a:rPr lang="en-US" sz="2500" i="1" dirty="0" err="1"/>
              <a:t>zielgerichtet</a:t>
            </a:r>
            <a:r>
              <a:rPr lang="en-US" sz="2500" i="1" dirty="0"/>
              <a:t> </a:t>
            </a:r>
            <a:r>
              <a:rPr lang="en-US" sz="2500" i="1" dirty="0" err="1"/>
              <a:t>für</a:t>
            </a:r>
            <a:r>
              <a:rPr lang="en-US" sz="2500" i="1" dirty="0"/>
              <a:t> </a:t>
            </a:r>
            <a:r>
              <a:rPr lang="en-US" sz="2500" i="1" dirty="0" err="1"/>
              <a:t>Schwangere</a:t>
            </a:r>
            <a:r>
              <a:rPr lang="en-US" sz="2500" i="1" dirty="0"/>
              <a:t> </a:t>
            </a:r>
            <a:r>
              <a:rPr lang="en-US" sz="2500" i="1" dirty="0" err="1"/>
              <a:t>nach</a:t>
            </a:r>
            <a:r>
              <a:rPr lang="en-US" sz="2500" i="1" dirty="0"/>
              <a:t> </a:t>
            </a:r>
            <a:r>
              <a:rPr lang="en-US" sz="2500" i="1" dirty="0" err="1"/>
              <a:t>Hause</a:t>
            </a:r>
            <a:r>
              <a:rPr lang="en-US" sz="2500" i="1" dirty="0"/>
              <a:t> </a:t>
            </a:r>
            <a:r>
              <a:rPr lang="en-US" sz="2500" i="1" dirty="0" err="1"/>
              <a:t>geschickt</a:t>
            </a:r>
            <a:r>
              <a:rPr lang="en-US" sz="2500" i="1" dirty="0" smtClean="0"/>
              <a:t>.</a:t>
            </a:r>
            <a:endParaRPr lang="en-US" sz="2500" i="1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AT" sz="3600" b="1" dirty="0" smtClean="0"/>
              <a:t>Beispiel für </a:t>
            </a:r>
            <a:r>
              <a:rPr lang="de-AT" sz="3600" b="1" dirty="0" smtClean="0">
                <a:solidFill>
                  <a:schemeClr val="accent6">
                    <a:lumMod val="75000"/>
                  </a:schemeClr>
                </a:solidFill>
              </a:rPr>
              <a:t>zielgerichtete Marketingaktionen</a:t>
            </a:r>
            <a:endParaRPr lang="de-AT" sz="3600" b="1" dirty="0"/>
          </a:p>
        </p:txBody>
      </p:sp>
    </p:spTree>
    <p:extLst>
      <p:ext uri="{BB962C8B-B14F-4D97-AF65-F5344CB8AC3E}">
        <p14:creationId xmlns:p14="http://schemas.microsoft.com/office/powerpoint/2010/main" val="166061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AT" sz="3600" b="1" dirty="0" smtClean="0"/>
              <a:t>Beispiel für </a:t>
            </a:r>
            <a:r>
              <a:rPr lang="de-AT" sz="3600" b="1" dirty="0" smtClean="0">
                <a:solidFill>
                  <a:schemeClr val="accent6">
                    <a:lumMod val="75000"/>
                  </a:schemeClr>
                </a:solidFill>
              </a:rPr>
              <a:t>geringere Kosten auf Kundenseite</a:t>
            </a:r>
            <a:endParaRPr lang="de-AT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181579" y="6525344"/>
            <a:ext cx="71987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 smtClean="0"/>
              <a:t>Quelle</a:t>
            </a:r>
            <a:r>
              <a:rPr lang="en-US" sz="1000" dirty="0" smtClean="0"/>
              <a:t>: </a:t>
            </a:r>
            <a:r>
              <a:rPr lang="en-US" sz="1000" dirty="0"/>
              <a:t>http://</a:t>
            </a:r>
            <a:r>
              <a:rPr lang="en-US" sz="1000" dirty="0" err="1"/>
              <a:t>www.progressive.com</a:t>
            </a:r>
            <a:r>
              <a:rPr lang="en-US" sz="1000" dirty="0"/>
              <a:t>/auto/snapshot/</a:t>
            </a:r>
            <a:endParaRPr lang="en-US" sz="1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663700"/>
            <a:ext cx="8166100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5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AT" sz="3600" b="1" dirty="0" smtClean="0"/>
              <a:t>Beispiel für </a:t>
            </a:r>
            <a:r>
              <a:rPr lang="de-AT" sz="3600" b="1" dirty="0" smtClean="0">
                <a:solidFill>
                  <a:schemeClr val="accent6">
                    <a:lumMod val="75000"/>
                  </a:schemeClr>
                </a:solidFill>
              </a:rPr>
              <a:t>schnellere Analysen im Gesundheitswesen</a:t>
            </a:r>
            <a:endParaRPr lang="de-AT" sz="3600" b="1" dirty="0"/>
          </a:p>
        </p:txBody>
      </p:sp>
      <p:pic>
        <p:nvPicPr>
          <p:cNvPr id="4" name="Proteus Digital Health - Your Health, Powered By You[720P]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180135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e-AT" sz="3200" b="1" dirty="0" smtClean="0"/>
              <a:t>Beispiel für </a:t>
            </a:r>
            <a:r>
              <a:rPr lang="de-AT" sz="3200" b="1" dirty="0" smtClean="0">
                <a:solidFill>
                  <a:schemeClr val="accent6">
                    <a:lumMod val="75000"/>
                  </a:schemeClr>
                </a:solidFill>
              </a:rPr>
              <a:t>Vorhersage des Kaufverhaltens</a:t>
            </a:r>
            <a:br>
              <a:rPr lang="de-AT" sz="3200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de-AT" sz="3200" b="1" dirty="0"/>
          </a:p>
        </p:txBody>
      </p:sp>
      <p:pic>
        <p:nvPicPr>
          <p:cNvPr id="2" name="Meteolytix - Analytics[720P]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528" y="1541326"/>
            <a:ext cx="8604448" cy="484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6525344"/>
            <a:ext cx="8280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© </a:t>
            </a:r>
            <a:r>
              <a:rPr lang="en-US" sz="1200" dirty="0" err="1"/>
              <a:t>Runtastic</a:t>
            </a:r>
            <a:endParaRPr lang="de-AT" sz="1200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e-AT" sz="3200" b="1" dirty="0" smtClean="0"/>
              <a:t>Big Data und Fitness</a:t>
            </a:r>
            <a:endParaRPr lang="de-AT" sz="3200" b="1" dirty="0"/>
          </a:p>
        </p:txBody>
      </p:sp>
      <p:pic>
        <p:nvPicPr>
          <p:cNvPr id="4098" name="Picture 2" descr="C:\Users\kainrath\Pictures\Runtastic_5.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74531"/>
            <a:ext cx="6984255" cy="474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43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e-AT" sz="3200" b="1" dirty="0" smtClean="0">
                <a:solidFill>
                  <a:schemeClr val="accent6">
                    <a:lumMod val="75000"/>
                  </a:schemeClr>
                </a:solidFill>
              </a:rPr>
              <a:t>Herausforderungen</a:t>
            </a:r>
            <a:r>
              <a:rPr lang="de-AT" sz="3200" b="1" dirty="0" smtClean="0"/>
              <a:t> von </a:t>
            </a:r>
            <a:r>
              <a:rPr lang="de-AT" sz="3200" b="1" dirty="0"/>
              <a:t>Big 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" y="1628800"/>
            <a:ext cx="7747000" cy="436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6525344"/>
            <a:ext cx="8280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© </a:t>
            </a:r>
            <a:r>
              <a:rPr lang="en-US" sz="1200" dirty="0" smtClean="0"/>
              <a:t>Deutsche Bank Research</a:t>
            </a:r>
            <a:endParaRPr lang="de-AT" sz="1200" b="1" dirty="0"/>
          </a:p>
        </p:txBody>
      </p:sp>
    </p:spTree>
    <p:extLst>
      <p:ext uri="{BB962C8B-B14F-4D97-AF65-F5344CB8AC3E}">
        <p14:creationId xmlns:p14="http://schemas.microsoft.com/office/powerpoint/2010/main" val="259054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Oligopole der Netzgiganten</a:t>
            </a:r>
          </a:p>
          <a:p>
            <a:r>
              <a:rPr lang="de-AT" dirty="0" smtClean="0"/>
              <a:t>Der Mensch kann sich heute kaum mehr der Datenerfassung entziehen – „unsichtbare Datensammler“</a:t>
            </a:r>
          </a:p>
          <a:p>
            <a:r>
              <a:rPr lang="de-AT" dirty="0" smtClean="0"/>
              <a:t>Über herausgegebene Daten erlangen wir meist keine Hoheit mehr zurück</a:t>
            </a:r>
          </a:p>
          <a:p>
            <a:r>
              <a:rPr lang="de-AT" dirty="0" smtClean="0"/>
              <a:t>„Recht auf Vergessen“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e-AT" sz="3200" b="1" dirty="0" smtClean="0">
                <a:solidFill>
                  <a:schemeClr val="accent6">
                    <a:lumMod val="75000"/>
                  </a:schemeClr>
                </a:solidFill>
              </a:rPr>
              <a:t>Herausforderungen</a:t>
            </a:r>
            <a:r>
              <a:rPr lang="de-AT" sz="3200" b="1" dirty="0" smtClean="0"/>
              <a:t> von </a:t>
            </a:r>
            <a:r>
              <a:rPr lang="de-AT" sz="3200" b="1" dirty="0"/>
              <a:t>Big Data</a:t>
            </a:r>
          </a:p>
        </p:txBody>
      </p:sp>
    </p:spTree>
    <p:extLst>
      <p:ext uri="{BB962C8B-B14F-4D97-AF65-F5344CB8AC3E}">
        <p14:creationId xmlns:p14="http://schemas.microsoft.com/office/powerpoint/2010/main" val="199148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5517232"/>
            <a:ext cx="338437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e-AT" sz="3200" b="1" dirty="0" smtClean="0"/>
              <a:t>Wie steht es um die Sicherheit der Daten?</a:t>
            </a:r>
            <a:endParaRPr lang="de-AT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6792"/>
            <a:ext cx="9144000" cy="475678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1579" y="6525344"/>
            <a:ext cx="71987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 smtClean="0"/>
              <a:t>Quelle</a:t>
            </a:r>
            <a:r>
              <a:rPr lang="en-US" sz="1000" dirty="0" smtClean="0"/>
              <a:t>: http</a:t>
            </a:r>
            <a:r>
              <a:rPr lang="en-US" sz="1000" dirty="0"/>
              <a:t>://t3n.de/news/big-data-infografik-563632/infografik-big-data</a:t>
            </a:r>
            <a:r>
              <a:rPr lang="en-US" sz="1000" dirty="0" smtClean="0"/>
              <a:t>/</a:t>
            </a:r>
            <a:endParaRPr lang="en-US" sz="1000" dirty="0"/>
          </a:p>
        </p:txBody>
      </p:sp>
      <p:sp>
        <p:nvSpPr>
          <p:cNvPr id="8" name="Rectangle 7"/>
          <p:cNvSpPr/>
          <p:nvPr/>
        </p:nvSpPr>
        <p:spPr>
          <a:xfrm>
            <a:off x="5580112" y="1196752"/>
            <a:ext cx="3563888" cy="17281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36096" y="5301208"/>
            <a:ext cx="3563888" cy="14401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2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Politik </a:t>
            </a:r>
            <a:r>
              <a:rPr lang="de-AT" dirty="0"/>
              <a:t>hat sich mit Big Data (noch) nicht ausreichend auseinandergesetzt</a:t>
            </a:r>
            <a:r>
              <a:rPr lang="de-AT" dirty="0" smtClean="0"/>
              <a:t>.</a:t>
            </a:r>
          </a:p>
          <a:p>
            <a:r>
              <a:rPr lang="de-AT" dirty="0"/>
              <a:t>Datenschutz – wir brauchen einen Regelrahmen für bestehende und neue Player im </a:t>
            </a:r>
            <a:r>
              <a:rPr lang="de-AT" dirty="0" smtClean="0"/>
              <a:t>Markt</a:t>
            </a:r>
          </a:p>
          <a:p>
            <a:r>
              <a:rPr lang="de-AT" dirty="0" smtClean="0"/>
              <a:t>Behandelt Eure Daten wie Eure </a:t>
            </a:r>
            <a:r>
              <a:rPr lang="de-AT" dirty="0" smtClean="0"/>
              <a:t>Wertsachen!</a:t>
            </a:r>
            <a:endParaRPr lang="de-AT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e-AT" sz="3200" b="1" dirty="0" smtClean="0">
                <a:solidFill>
                  <a:schemeClr val="accent6">
                    <a:lumMod val="75000"/>
                  </a:schemeClr>
                </a:solidFill>
              </a:rPr>
              <a:t>Herausforderungen</a:t>
            </a:r>
            <a:r>
              <a:rPr lang="de-AT" sz="3200" b="1" dirty="0" smtClean="0"/>
              <a:t> von </a:t>
            </a:r>
            <a:r>
              <a:rPr lang="de-AT" sz="3200" b="1" dirty="0"/>
              <a:t>Big Data</a:t>
            </a:r>
          </a:p>
        </p:txBody>
      </p:sp>
    </p:spTree>
    <p:extLst>
      <p:ext uri="{BB962C8B-B14F-4D97-AF65-F5344CB8AC3E}">
        <p14:creationId xmlns:p14="http://schemas.microsoft.com/office/powerpoint/2010/main" val="300792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>
            <a:normAutofit/>
          </a:bodyPr>
          <a:lstStyle/>
          <a:p>
            <a:r>
              <a:rPr lang="de-AT" sz="3600" b="1" dirty="0" smtClean="0"/>
              <a:t>VIELEN DANK!</a:t>
            </a:r>
            <a:endParaRPr lang="de-AT" sz="3600" b="1" dirty="0"/>
          </a:p>
        </p:txBody>
      </p:sp>
    </p:spTree>
    <p:extLst>
      <p:ext uri="{BB962C8B-B14F-4D97-AF65-F5344CB8AC3E}">
        <p14:creationId xmlns:p14="http://schemas.microsoft.com/office/powerpoint/2010/main" val="371247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468</Words>
  <Application>Microsoft Macintosh PowerPoint</Application>
  <PresentationFormat>On-screen Show (4:3)</PresentationFormat>
  <Paragraphs>70</Paragraphs>
  <Slides>20</Slides>
  <Notes>20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Big Data</vt:lpstr>
      <vt:lpstr>PowerPoint Presentation</vt:lpstr>
      <vt:lpstr>PowerPoint Presentation</vt:lpstr>
      <vt:lpstr>Insgesamt existieren weltweit heute rund 4,4 Zetabyte an Daten</vt:lpstr>
      <vt:lpstr>PowerPoint Presentation</vt:lpstr>
      <vt:lpstr>Wobei entstehen die meisten Daten?</vt:lpstr>
      <vt:lpstr>PowerPoint Presentation</vt:lpstr>
      <vt:lpstr>BIG DATA wird vom Konsumenten nicht grundsätzlich abgelehnt ...</vt:lpstr>
      <vt:lpstr>Big Data – Auswertung großer Datenmengen hat ambivalenten Charakter</vt:lpstr>
      <vt:lpstr>Big Data eröffnet aber auch neue Perspektiven</vt:lpstr>
      <vt:lpstr>Beispiel für zielgerichtete Marketingaktionen</vt:lpstr>
      <vt:lpstr>Beispiel für geringere Kosten auf Kundenseite</vt:lpstr>
      <vt:lpstr>Beispiel für schnellere Analysen im Gesundheitswesen</vt:lpstr>
      <vt:lpstr>Beispiel für Vorhersage des Kaufverhaltens </vt:lpstr>
      <vt:lpstr>Big Data und Fitness</vt:lpstr>
      <vt:lpstr>Herausforderungen von Big Data</vt:lpstr>
      <vt:lpstr>Herausforderungen von Big Data</vt:lpstr>
      <vt:lpstr>Wie steht es um die Sicherheit der Daten?</vt:lpstr>
      <vt:lpstr>Herausforderungen von Big Data</vt:lpstr>
      <vt:lpstr>VIELEN DANK!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Bernhard Kainrath</dc:creator>
  <cp:lastModifiedBy>Bernhard Kainrath</cp:lastModifiedBy>
  <cp:revision>431</cp:revision>
  <cp:lastPrinted>2013-11-20T12:10:08Z</cp:lastPrinted>
  <dcterms:created xsi:type="dcterms:W3CDTF">2012-05-11T05:19:27Z</dcterms:created>
  <dcterms:modified xsi:type="dcterms:W3CDTF">2014-10-27T12:23:28Z</dcterms:modified>
</cp:coreProperties>
</file>