
<file path=[Content_Types].xml><?xml version="1.0" encoding="utf-8"?>
<Types xmlns="http://schemas.openxmlformats.org/package/2006/content-types">
  <Default Extension="png" ContentType="image/png"/>
  <Default Extension="bin" ContentType="application/vnd.ms-office.activeX"/>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activeX/activeX1.xml" ContentType="application/vnd.ms-office.activeX+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313" r:id="rId2"/>
    <p:sldId id="256" r:id="rId3"/>
    <p:sldId id="302" r:id="rId4"/>
    <p:sldId id="281" r:id="rId5"/>
    <p:sldId id="292" r:id="rId6"/>
    <p:sldId id="293" r:id="rId7"/>
    <p:sldId id="295" r:id="rId8"/>
    <p:sldId id="310" r:id="rId9"/>
    <p:sldId id="311" r:id="rId10"/>
    <p:sldId id="312" r:id="rId11"/>
    <p:sldId id="271" r:id="rId12"/>
    <p:sldId id="307" r:id="rId13"/>
    <p:sldId id="308" r:id="rId14"/>
    <p:sldId id="309" r:id="rId15"/>
    <p:sldId id="303" r:id="rId16"/>
    <p:sldId id="298" r:id="rId17"/>
    <p:sldId id="300" r:id="rId18"/>
    <p:sldId id="274" r:id="rId19"/>
    <p:sldId id="315" r:id="rId20"/>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3892" autoAdjust="0"/>
  </p:normalViewPr>
  <p:slideViewPr>
    <p:cSldViewPr>
      <p:cViewPr>
        <p:scale>
          <a:sx n="80" d="100"/>
          <a:sy n="80" d="100"/>
        </p:scale>
        <p:origin x="-1086" y="2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activeX/_rels/activeX1.xml.rels><?xml version="1.0" encoding="UTF-8" standalone="yes"?>
<Relationships xmlns="http://schemas.openxmlformats.org/package/2006/relationships"><Relationship Id="rId1" Type="http://schemas.microsoft.com/office/2006/relationships/activeXControlBinary" Target="activeX1.bin"/></Relationships>
</file>

<file path=ppt/activeX/activeX1.xml><?xml version="1.0" encoding="utf-8"?>
<ax:ocx xmlns:ax="http://schemas.microsoft.com/office/2006/activeX" xmlns:r="http://schemas.openxmlformats.org/officeDocument/2006/relationships" ax:classid="{D27CDB6E-AE6D-11CF-96B8-444553540000}" ax:persistence="persistStorage" r:id="rId1"/>
</file>

<file path=ppt/drawings/_rels/vmlDrawing1.vml.rels><?xml version="1.0" encoding="UTF-8" standalone="yes"?>
<Relationships xmlns="http://schemas.openxmlformats.org/package/2006/relationships"><Relationship Id="rId1" Type="http://schemas.openxmlformats.org/officeDocument/2006/relationships/image" Target="../media/image2.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AT"/>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B3FE1E6-5FD5-4F6D-830C-DD948405DEC1}" type="datetimeFigureOut">
              <a:rPr lang="de-AT" smtClean="0"/>
              <a:t>16.05.2013</a:t>
            </a:fld>
            <a:endParaRPr lang="de-AT"/>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AT"/>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AT"/>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AT"/>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28EA272-0191-402D-BE13-535D96421B80}" type="slidenum">
              <a:rPr lang="de-AT" smtClean="0"/>
              <a:t>‹#›</a:t>
            </a:fld>
            <a:endParaRPr lang="de-AT"/>
          </a:p>
        </p:txBody>
      </p:sp>
    </p:spTree>
    <p:extLst>
      <p:ext uri="{BB962C8B-B14F-4D97-AF65-F5344CB8AC3E}">
        <p14:creationId xmlns:p14="http://schemas.microsoft.com/office/powerpoint/2010/main" val="4255126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AT"/>
          </a:p>
        </p:txBody>
      </p:sp>
      <p:sp>
        <p:nvSpPr>
          <p:cNvPr id="4" name="Slide Number Placeholder 3"/>
          <p:cNvSpPr>
            <a:spLocks noGrp="1"/>
          </p:cNvSpPr>
          <p:nvPr>
            <p:ph type="sldNum" sz="quarter" idx="10"/>
          </p:nvPr>
        </p:nvSpPr>
        <p:spPr/>
        <p:txBody>
          <a:bodyPr/>
          <a:lstStyle/>
          <a:p>
            <a:pPr>
              <a:defRPr/>
            </a:pPr>
            <a:fld id="{55924FFC-41EC-40A6-8CA1-699214E4588D}" type="slidenum">
              <a:rPr lang="en-US" smtClean="0"/>
              <a:pPr>
                <a:defRPr/>
              </a:pPr>
              <a:t>1</a:t>
            </a:fld>
            <a:endParaRPr lang="en-US"/>
          </a:p>
        </p:txBody>
      </p:sp>
    </p:spTree>
    <p:extLst>
      <p:ext uri="{BB962C8B-B14F-4D97-AF65-F5344CB8AC3E}">
        <p14:creationId xmlns:p14="http://schemas.microsoft.com/office/powerpoint/2010/main" val="287707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AT"/>
          </a:p>
        </p:txBody>
      </p:sp>
      <p:sp>
        <p:nvSpPr>
          <p:cNvPr id="4" name="Slide Number Placeholder 3"/>
          <p:cNvSpPr>
            <a:spLocks noGrp="1"/>
          </p:cNvSpPr>
          <p:nvPr>
            <p:ph type="sldNum" sz="quarter" idx="10"/>
          </p:nvPr>
        </p:nvSpPr>
        <p:spPr/>
        <p:txBody>
          <a:bodyPr/>
          <a:lstStyle/>
          <a:p>
            <a:fld id="{C28EA272-0191-402D-BE13-535D96421B80}" type="slidenum">
              <a:rPr lang="de-AT" smtClean="0"/>
              <a:t>2</a:t>
            </a:fld>
            <a:endParaRPr lang="de-AT"/>
          </a:p>
        </p:txBody>
      </p:sp>
    </p:spTree>
    <p:extLst>
      <p:ext uri="{BB962C8B-B14F-4D97-AF65-F5344CB8AC3E}">
        <p14:creationId xmlns:p14="http://schemas.microsoft.com/office/powerpoint/2010/main" val="8586690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de-AT" smtClean="0"/>
          </a:p>
        </p:txBody>
      </p:sp>
      <p:sp>
        <p:nvSpPr>
          <p:cNvPr id="4" name="Slide Number Placeholder 3"/>
          <p:cNvSpPr>
            <a:spLocks noGrp="1"/>
          </p:cNvSpPr>
          <p:nvPr>
            <p:ph type="sldNum" sz="quarter" idx="10"/>
          </p:nvPr>
        </p:nvSpPr>
        <p:spPr/>
        <p:txBody>
          <a:bodyPr/>
          <a:lstStyle/>
          <a:p>
            <a:fld id="{C28EA272-0191-402D-BE13-535D96421B80}" type="slidenum">
              <a:rPr lang="de-AT" smtClean="0"/>
              <a:t>3</a:t>
            </a:fld>
            <a:endParaRPr lang="de-AT"/>
          </a:p>
        </p:txBody>
      </p:sp>
    </p:spTree>
    <p:extLst>
      <p:ext uri="{BB962C8B-B14F-4D97-AF65-F5344CB8AC3E}">
        <p14:creationId xmlns:p14="http://schemas.microsoft.com/office/powerpoint/2010/main" val="8883114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AT" baseline="0" smtClean="0"/>
          </a:p>
        </p:txBody>
      </p:sp>
      <p:sp>
        <p:nvSpPr>
          <p:cNvPr id="4" name="Slide Number Placeholder 3"/>
          <p:cNvSpPr>
            <a:spLocks noGrp="1"/>
          </p:cNvSpPr>
          <p:nvPr>
            <p:ph type="sldNum" sz="quarter" idx="10"/>
          </p:nvPr>
        </p:nvSpPr>
        <p:spPr/>
        <p:txBody>
          <a:bodyPr/>
          <a:lstStyle/>
          <a:p>
            <a:fld id="{C28EA272-0191-402D-BE13-535D96421B80}" type="slidenum">
              <a:rPr lang="de-AT" smtClean="0"/>
              <a:t>4</a:t>
            </a:fld>
            <a:endParaRPr lang="de-AT"/>
          </a:p>
        </p:txBody>
      </p:sp>
    </p:spTree>
    <p:extLst>
      <p:ext uri="{BB962C8B-B14F-4D97-AF65-F5344CB8AC3E}">
        <p14:creationId xmlns:p14="http://schemas.microsoft.com/office/powerpoint/2010/main" val="41206707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AT"/>
          </a:p>
        </p:txBody>
      </p:sp>
      <p:sp>
        <p:nvSpPr>
          <p:cNvPr id="4" name="Slide Number Placeholder 3"/>
          <p:cNvSpPr>
            <a:spLocks noGrp="1"/>
          </p:cNvSpPr>
          <p:nvPr>
            <p:ph type="sldNum" sz="quarter" idx="10"/>
          </p:nvPr>
        </p:nvSpPr>
        <p:spPr/>
        <p:txBody>
          <a:bodyPr/>
          <a:lstStyle/>
          <a:p>
            <a:fld id="{C28EA272-0191-402D-BE13-535D96421B80}" type="slidenum">
              <a:rPr lang="de-AT" smtClean="0"/>
              <a:t>5</a:t>
            </a:fld>
            <a:endParaRPr lang="de-AT"/>
          </a:p>
        </p:txBody>
      </p:sp>
    </p:spTree>
    <p:extLst>
      <p:ext uri="{BB962C8B-B14F-4D97-AF65-F5344CB8AC3E}">
        <p14:creationId xmlns:p14="http://schemas.microsoft.com/office/powerpoint/2010/main" val="10078946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AT"/>
          </a:p>
        </p:txBody>
      </p:sp>
      <p:sp>
        <p:nvSpPr>
          <p:cNvPr id="4" name="Slide Number Placeholder 3"/>
          <p:cNvSpPr>
            <a:spLocks noGrp="1"/>
          </p:cNvSpPr>
          <p:nvPr>
            <p:ph type="sldNum" sz="quarter" idx="10"/>
          </p:nvPr>
        </p:nvSpPr>
        <p:spPr/>
        <p:txBody>
          <a:bodyPr/>
          <a:lstStyle/>
          <a:p>
            <a:fld id="{C28EA272-0191-402D-BE13-535D96421B80}" type="slidenum">
              <a:rPr lang="de-AT" smtClean="0"/>
              <a:t>6</a:t>
            </a:fld>
            <a:endParaRPr lang="de-AT"/>
          </a:p>
        </p:txBody>
      </p:sp>
    </p:spTree>
    <p:extLst>
      <p:ext uri="{BB962C8B-B14F-4D97-AF65-F5344CB8AC3E}">
        <p14:creationId xmlns:p14="http://schemas.microsoft.com/office/powerpoint/2010/main" val="10078946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AT"/>
          </a:p>
        </p:txBody>
      </p:sp>
      <p:sp>
        <p:nvSpPr>
          <p:cNvPr id="4" name="Slide Number Placeholder 3"/>
          <p:cNvSpPr>
            <a:spLocks noGrp="1"/>
          </p:cNvSpPr>
          <p:nvPr>
            <p:ph type="sldNum" sz="quarter" idx="10"/>
          </p:nvPr>
        </p:nvSpPr>
        <p:spPr/>
        <p:txBody>
          <a:bodyPr/>
          <a:lstStyle/>
          <a:p>
            <a:fld id="{C28EA272-0191-402D-BE13-535D96421B80}" type="slidenum">
              <a:rPr lang="de-AT" smtClean="0"/>
              <a:t>7</a:t>
            </a:fld>
            <a:endParaRPr lang="de-AT"/>
          </a:p>
        </p:txBody>
      </p:sp>
    </p:spTree>
    <p:extLst>
      <p:ext uri="{BB962C8B-B14F-4D97-AF65-F5344CB8AC3E}">
        <p14:creationId xmlns:p14="http://schemas.microsoft.com/office/powerpoint/2010/main" val="10078946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de-AT" smtClean="0"/>
          </a:p>
        </p:txBody>
      </p:sp>
      <p:sp>
        <p:nvSpPr>
          <p:cNvPr id="4" name="Slide Number Placeholder 3"/>
          <p:cNvSpPr>
            <a:spLocks noGrp="1"/>
          </p:cNvSpPr>
          <p:nvPr>
            <p:ph type="sldNum" sz="quarter" idx="10"/>
          </p:nvPr>
        </p:nvSpPr>
        <p:spPr/>
        <p:txBody>
          <a:bodyPr/>
          <a:lstStyle/>
          <a:p>
            <a:fld id="{C28EA272-0191-402D-BE13-535D96421B80}" type="slidenum">
              <a:rPr lang="de-AT" smtClean="0"/>
              <a:t>8</a:t>
            </a:fld>
            <a:endParaRPr lang="de-AT"/>
          </a:p>
        </p:txBody>
      </p:sp>
    </p:spTree>
    <p:extLst>
      <p:ext uri="{BB962C8B-B14F-4D97-AF65-F5344CB8AC3E}">
        <p14:creationId xmlns:p14="http://schemas.microsoft.com/office/powerpoint/2010/main" val="8883114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de-AT" smtClean="0"/>
          </a:p>
        </p:txBody>
      </p:sp>
      <p:sp>
        <p:nvSpPr>
          <p:cNvPr id="4" name="Slide Number Placeholder 3"/>
          <p:cNvSpPr>
            <a:spLocks noGrp="1"/>
          </p:cNvSpPr>
          <p:nvPr>
            <p:ph type="sldNum" sz="quarter" idx="10"/>
          </p:nvPr>
        </p:nvSpPr>
        <p:spPr/>
        <p:txBody>
          <a:bodyPr/>
          <a:lstStyle/>
          <a:p>
            <a:fld id="{C28EA272-0191-402D-BE13-535D96421B80}" type="slidenum">
              <a:rPr lang="de-AT" smtClean="0"/>
              <a:t>9</a:t>
            </a:fld>
            <a:endParaRPr lang="de-AT"/>
          </a:p>
        </p:txBody>
      </p:sp>
    </p:spTree>
    <p:extLst>
      <p:ext uri="{BB962C8B-B14F-4D97-AF65-F5344CB8AC3E}">
        <p14:creationId xmlns:p14="http://schemas.microsoft.com/office/powerpoint/2010/main" val="8883114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mtClean="0"/>
          </a:p>
        </p:txBody>
      </p:sp>
      <p:sp>
        <p:nvSpPr>
          <p:cNvPr id="4" name="Slide Number Placeholder 3"/>
          <p:cNvSpPr>
            <a:spLocks noGrp="1"/>
          </p:cNvSpPr>
          <p:nvPr>
            <p:ph type="sldNum" sz="quarter" idx="10"/>
          </p:nvPr>
        </p:nvSpPr>
        <p:spPr/>
        <p:txBody>
          <a:bodyPr/>
          <a:lstStyle/>
          <a:p>
            <a:fld id="{C28EA272-0191-402D-BE13-535D96421B80}" type="slidenum">
              <a:rPr lang="de-AT" smtClean="0"/>
              <a:t>10</a:t>
            </a:fld>
            <a:endParaRPr lang="de-AT"/>
          </a:p>
        </p:txBody>
      </p:sp>
    </p:spTree>
    <p:extLst>
      <p:ext uri="{BB962C8B-B14F-4D97-AF65-F5344CB8AC3E}">
        <p14:creationId xmlns:p14="http://schemas.microsoft.com/office/powerpoint/2010/main" val="8883114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de-AT" smtClean="0"/>
          </a:p>
        </p:txBody>
      </p:sp>
      <p:sp>
        <p:nvSpPr>
          <p:cNvPr id="4" name="Slide Number Placeholder 3"/>
          <p:cNvSpPr>
            <a:spLocks noGrp="1"/>
          </p:cNvSpPr>
          <p:nvPr>
            <p:ph type="sldNum" sz="quarter" idx="10"/>
          </p:nvPr>
        </p:nvSpPr>
        <p:spPr/>
        <p:txBody>
          <a:bodyPr/>
          <a:lstStyle/>
          <a:p>
            <a:fld id="{C28EA272-0191-402D-BE13-535D96421B80}" type="slidenum">
              <a:rPr lang="de-AT" smtClean="0"/>
              <a:t>11</a:t>
            </a:fld>
            <a:endParaRPr lang="de-AT"/>
          </a:p>
        </p:txBody>
      </p:sp>
    </p:spTree>
    <p:extLst>
      <p:ext uri="{BB962C8B-B14F-4D97-AF65-F5344CB8AC3E}">
        <p14:creationId xmlns:p14="http://schemas.microsoft.com/office/powerpoint/2010/main" val="8883114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de-AT" smtClean="0"/>
          </a:p>
        </p:txBody>
      </p:sp>
      <p:sp>
        <p:nvSpPr>
          <p:cNvPr id="4" name="Slide Number Placeholder 3"/>
          <p:cNvSpPr>
            <a:spLocks noGrp="1"/>
          </p:cNvSpPr>
          <p:nvPr>
            <p:ph type="sldNum" sz="quarter" idx="10"/>
          </p:nvPr>
        </p:nvSpPr>
        <p:spPr/>
        <p:txBody>
          <a:bodyPr/>
          <a:lstStyle/>
          <a:p>
            <a:fld id="{C28EA272-0191-402D-BE13-535D96421B80}" type="slidenum">
              <a:rPr lang="de-AT" smtClean="0"/>
              <a:t>12</a:t>
            </a:fld>
            <a:endParaRPr lang="de-AT"/>
          </a:p>
        </p:txBody>
      </p:sp>
    </p:spTree>
    <p:extLst>
      <p:ext uri="{BB962C8B-B14F-4D97-AF65-F5344CB8AC3E}">
        <p14:creationId xmlns:p14="http://schemas.microsoft.com/office/powerpoint/2010/main" val="8883114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de-AT" smtClean="0"/>
          </a:p>
        </p:txBody>
      </p:sp>
      <p:sp>
        <p:nvSpPr>
          <p:cNvPr id="4" name="Slide Number Placeholder 3"/>
          <p:cNvSpPr>
            <a:spLocks noGrp="1"/>
          </p:cNvSpPr>
          <p:nvPr>
            <p:ph type="sldNum" sz="quarter" idx="10"/>
          </p:nvPr>
        </p:nvSpPr>
        <p:spPr/>
        <p:txBody>
          <a:bodyPr/>
          <a:lstStyle/>
          <a:p>
            <a:fld id="{C28EA272-0191-402D-BE13-535D96421B80}" type="slidenum">
              <a:rPr lang="de-AT" smtClean="0"/>
              <a:t>13</a:t>
            </a:fld>
            <a:endParaRPr lang="de-AT"/>
          </a:p>
        </p:txBody>
      </p:sp>
    </p:spTree>
    <p:extLst>
      <p:ext uri="{BB962C8B-B14F-4D97-AF65-F5344CB8AC3E}">
        <p14:creationId xmlns:p14="http://schemas.microsoft.com/office/powerpoint/2010/main" val="8883114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de-AT" smtClean="0"/>
          </a:p>
        </p:txBody>
      </p:sp>
      <p:sp>
        <p:nvSpPr>
          <p:cNvPr id="4" name="Slide Number Placeholder 3"/>
          <p:cNvSpPr>
            <a:spLocks noGrp="1"/>
          </p:cNvSpPr>
          <p:nvPr>
            <p:ph type="sldNum" sz="quarter" idx="10"/>
          </p:nvPr>
        </p:nvSpPr>
        <p:spPr/>
        <p:txBody>
          <a:bodyPr/>
          <a:lstStyle/>
          <a:p>
            <a:fld id="{C28EA272-0191-402D-BE13-535D96421B80}" type="slidenum">
              <a:rPr lang="de-AT" smtClean="0"/>
              <a:t>14</a:t>
            </a:fld>
            <a:endParaRPr lang="de-AT"/>
          </a:p>
        </p:txBody>
      </p:sp>
    </p:spTree>
    <p:extLst>
      <p:ext uri="{BB962C8B-B14F-4D97-AF65-F5344CB8AC3E}">
        <p14:creationId xmlns:p14="http://schemas.microsoft.com/office/powerpoint/2010/main" val="8883114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de-AT" smtClean="0"/>
          </a:p>
        </p:txBody>
      </p:sp>
      <p:sp>
        <p:nvSpPr>
          <p:cNvPr id="4" name="Slide Number Placeholder 3"/>
          <p:cNvSpPr>
            <a:spLocks noGrp="1"/>
          </p:cNvSpPr>
          <p:nvPr>
            <p:ph type="sldNum" sz="quarter" idx="10"/>
          </p:nvPr>
        </p:nvSpPr>
        <p:spPr/>
        <p:txBody>
          <a:bodyPr/>
          <a:lstStyle/>
          <a:p>
            <a:fld id="{C28EA272-0191-402D-BE13-535D96421B80}" type="slidenum">
              <a:rPr lang="de-AT" smtClean="0"/>
              <a:t>15</a:t>
            </a:fld>
            <a:endParaRPr lang="de-AT"/>
          </a:p>
        </p:txBody>
      </p:sp>
    </p:spTree>
    <p:extLst>
      <p:ext uri="{BB962C8B-B14F-4D97-AF65-F5344CB8AC3E}">
        <p14:creationId xmlns:p14="http://schemas.microsoft.com/office/powerpoint/2010/main" val="8883114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de-AT" smtClean="0"/>
          </a:p>
        </p:txBody>
      </p:sp>
      <p:sp>
        <p:nvSpPr>
          <p:cNvPr id="4" name="Slide Number Placeholder 3"/>
          <p:cNvSpPr>
            <a:spLocks noGrp="1"/>
          </p:cNvSpPr>
          <p:nvPr>
            <p:ph type="sldNum" sz="quarter" idx="10"/>
          </p:nvPr>
        </p:nvSpPr>
        <p:spPr/>
        <p:txBody>
          <a:bodyPr/>
          <a:lstStyle/>
          <a:p>
            <a:fld id="{C28EA272-0191-402D-BE13-535D96421B80}" type="slidenum">
              <a:rPr lang="de-AT" smtClean="0"/>
              <a:t>16</a:t>
            </a:fld>
            <a:endParaRPr lang="de-AT"/>
          </a:p>
        </p:txBody>
      </p:sp>
    </p:spTree>
    <p:extLst>
      <p:ext uri="{BB962C8B-B14F-4D97-AF65-F5344CB8AC3E}">
        <p14:creationId xmlns:p14="http://schemas.microsoft.com/office/powerpoint/2010/main" val="8883114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de-AT" smtClean="0"/>
          </a:p>
        </p:txBody>
      </p:sp>
      <p:sp>
        <p:nvSpPr>
          <p:cNvPr id="4" name="Slide Number Placeholder 3"/>
          <p:cNvSpPr>
            <a:spLocks noGrp="1"/>
          </p:cNvSpPr>
          <p:nvPr>
            <p:ph type="sldNum" sz="quarter" idx="10"/>
          </p:nvPr>
        </p:nvSpPr>
        <p:spPr/>
        <p:txBody>
          <a:bodyPr/>
          <a:lstStyle/>
          <a:p>
            <a:fld id="{C28EA272-0191-402D-BE13-535D96421B80}" type="slidenum">
              <a:rPr lang="de-AT" smtClean="0"/>
              <a:t>17</a:t>
            </a:fld>
            <a:endParaRPr lang="de-AT"/>
          </a:p>
        </p:txBody>
      </p:sp>
    </p:spTree>
    <p:extLst>
      <p:ext uri="{BB962C8B-B14F-4D97-AF65-F5344CB8AC3E}">
        <p14:creationId xmlns:p14="http://schemas.microsoft.com/office/powerpoint/2010/main" val="8883114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de-AT" smtClean="0"/>
          </a:p>
        </p:txBody>
      </p:sp>
      <p:sp>
        <p:nvSpPr>
          <p:cNvPr id="4" name="Slide Number Placeholder 3"/>
          <p:cNvSpPr>
            <a:spLocks noGrp="1"/>
          </p:cNvSpPr>
          <p:nvPr>
            <p:ph type="sldNum" sz="quarter" idx="10"/>
          </p:nvPr>
        </p:nvSpPr>
        <p:spPr/>
        <p:txBody>
          <a:bodyPr/>
          <a:lstStyle/>
          <a:p>
            <a:fld id="{C28EA272-0191-402D-BE13-535D96421B80}" type="slidenum">
              <a:rPr lang="de-AT" smtClean="0"/>
              <a:t>18</a:t>
            </a:fld>
            <a:endParaRPr lang="de-AT"/>
          </a:p>
        </p:txBody>
      </p:sp>
    </p:spTree>
    <p:extLst>
      <p:ext uri="{BB962C8B-B14F-4D97-AF65-F5344CB8AC3E}">
        <p14:creationId xmlns:p14="http://schemas.microsoft.com/office/powerpoint/2010/main" val="19622324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AT"/>
          </a:p>
        </p:txBody>
      </p:sp>
      <p:sp>
        <p:nvSpPr>
          <p:cNvPr id="4" name="Slide Number Placeholder 3"/>
          <p:cNvSpPr>
            <a:spLocks noGrp="1"/>
          </p:cNvSpPr>
          <p:nvPr>
            <p:ph type="sldNum" sz="quarter" idx="10"/>
          </p:nvPr>
        </p:nvSpPr>
        <p:spPr/>
        <p:txBody>
          <a:bodyPr/>
          <a:lstStyle/>
          <a:p>
            <a:pPr>
              <a:defRPr/>
            </a:pPr>
            <a:fld id="{55924FFC-41EC-40A6-8CA1-699214E4588D}" type="slidenum">
              <a:rPr lang="en-US" smtClean="0"/>
              <a:pPr>
                <a:defRPr/>
              </a:pPr>
              <a:t>19</a:t>
            </a:fld>
            <a:endParaRPr lang="en-US"/>
          </a:p>
        </p:txBody>
      </p:sp>
    </p:spTree>
    <p:extLst>
      <p:ext uri="{BB962C8B-B14F-4D97-AF65-F5344CB8AC3E}">
        <p14:creationId xmlns:p14="http://schemas.microsoft.com/office/powerpoint/2010/main" val="287707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de-AT"/>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de-AT"/>
          </a:p>
        </p:txBody>
      </p:sp>
      <p:sp>
        <p:nvSpPr>
          <p:cNvPr id="4" name="Date Placeholder 3"/>
          <p:cNvSpPr>
            <a:spLocks noGrp="1"/>
          </p:cNvSpPr>
          <p:nvPr>
            <p:ph type="dt" sz="half" idx="10"/>
          </p:nvPr>
        </p:nvSpPr>
        <p:spPr/>
        <p:txBody>
          <a:bodyPr/>
          <a:lstStyle/>
          <a:p>
            <a:fld id="{8964081F-7E51-4D99-B12D-F7D809057A0B}" type="datetimeFigureOut">
              <a:rPr lang="de-AT" smtClean="0"/>
              <a:t>16.05.2013</a:t>
            </a:fld>
            <a:endParaRPr lang="de-AT"/>
          </a:p>
        </p:txBody>
      </p:sp>
      <p:sp>
        <p:nvSpPr>
          <p:cNvPr id="5" name="Footer Placeholder 4"/>
          <p:cNvSpPr>
            <a:spLocks noGrp="1"/>
          </p:cNvSpPr>
          <p:nvPr>
            <p:ph type="ftr" sz="quarter" idx="11"/>
          </p:nvPr>
        </p:nvSpPr>
        <p:spPr/>
        <p:txBody>
          <a:bodyPr/>
          <a:lstStyle/>
          <a:p>
            <a:endParaRPr lang="de-AT"/>
          </a:p>
        </p:txBody>
      </p:sp>
      <p:sp>
        <p:nvSpPr>
          <p:cNvPr id="6" name="Slide Number Placeholder 5"/>
          <p:cNvSpPr>
            <a:spLocks noGrp="1"/>
          </p:cNvSpPr>
          <p:nvPr>
            <p:ph type="sldNum" sz="quarter" idx="12"/>
          </p:nvPr>
        </p:nvSpPr>
        <p:spPr/>
        <p:txBody>
          <a:bodyPr/>
          <a:lstStyle/>
          <a:p>
            <a:fld id="{3F51A9B2-9B9C-4150-9131-1C5117A9F3EA}" type="slidenum">
              <a:rPr lang="de-AT" smtClean="0"/>
              <a:t>‹#›</a:t>
            </a:fld>
            <a:endParaRPr lang="de-AT"/>
          </a:p>
        </p:txBody>
      </p:sp>
    </p:spTree>
    <p:extLst>
      <p:ext uri="{BB962C8B-B14F-4D97-AF65-F5344CB8AC3E}">
        <p14:creationId xmlns:p14="http://schemas.microsoft.com/office/powerpoint/2010/main" val="39421463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de-AT"/>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AT"/>
          </a:p>
        </p:txBody>
      </p:sp>
      <p:sp>
        <p:nvSpPr>
          <p:cNvPr id="4" name="Date Placeholder 3"/>
          <p:cNvSpPr>
            <a:spLocks noGrp="1"/>
          </p:cNvSpPr>
          <p:nvPr>
            <p:ph type="dt" sz="half" idx="10"/>
          </p:nvPr>
        </p:nvSpPr>
        <p:spPr/>
        <p:txBody>
          <a:bodyPr/>
          <a:lstStyle/>
          <a:p>
            <a:fld id="{8964081F-7E51-4D99-B12D-F7D809057A0B}" type="datetimeFigureOut">
              <a:rPr lang="de-AT" smtClean="0"/>
              <a:t>16.05.2013</a:t>
            </a:fld>
            <a:endParaRPr lang="de-AT"/>
          </a:p>
        </p:txBody>
      </p:sp>
      <p:sp>
        <p:nvSpPr>
          <p:cNvPr id="5" name="Footer Placeholder 4"/>
          <p:cNvSpPr>
            <a:spLocks noGrp="1"/>
          </p:cNvSpPr>
          <p:nvPr>
            <p:ph type="ftr" sz="quarter" idx="11"/>
          </p:nvPr>
        </p:nvSpPr>
        <p:spPr/>
        <p:txBody>
          <a:bodyPr/>
          <a:lstStyle/>
          <a:p>
            <a:endParaRPr lang="de-AT"/>
          </a:p>
        </p:txBody>
      </p:sp>
      <p:sp>
        <p:nvSpPr>
          <p:cNvPr id="6" name="Slide Number Placeholder 5"/>
          <p:cNvSpPr>
            <a:spLocks noGrp="1"/>
          </p:cNvSpPr>
          <p:nvPr>
            <p:ph type="sldNum" sz="quarter" idx="12"/>
          </p:nvPr>
        </p:nvSpPr>
        <p:spPr/>
        <p:txBody>
          <a:bodyPr/>
          <a:lstStyle/>
          <a:p>
            <a:fld id="{3F51A9B2-9B9C-4150-9131-1C5117A9F3EA}" type="slidenum">
              <a:rPr lang="de-AT" smtClean="0"/>
              <a:t>‹#›</a:t>
            </a:fld>
            <a:endParaRPr lang="de-AT"/>
          </a:p>
        </p:txBody>
      </p:sp>
    </p:spTree>
    <p:extLst>
      <p:ext uri="{BB962C8B-B14F-4D97-AF65-F5344CB8AC3E}">
        <p14:creationId xmlns:p14="http://schemas.microsoft.com/office/powerpoint/2010/main" val="6428711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de-AT"/>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964081F-7E51-4D99-B12D-F7D809057A0B}" type="datetimeFigureOut">
              <a:rPr lang="de-AT" smtClean="0"/>
              <a:t>16.05.2013</a:t>
            </a:fld>
            <a:endParaRPr lang="de-AT"/>
          </a:p>
        </p:txBody>
      </p:sp>
      <p:sp>
        <p:nvSpPr>
          <p:cNvPr id="5" name="Footer Placeholder 4"/>
          <p:cNvSpPr>
            <a:spLocks noGrp="1"/>
          </p:cNvSpPr>
          <p:nvPr>
            <p:ph type="ftr" sz="quarter" idx="11"/>
          </p:nvPr>
        </p:nvSpPr>
        <p:spPr/>
        <p:txBody>
          <a:bodyPr/>
          <a:lstStyle/>
          <a:p>
            <a:endParaRPr lang="de-AT"/>
          </a:p>
        </p:txBody>
      </p:sp>
      <p:sp>
        <p:nvSpPr>
          <p:cNvPr id="6" name="Slide Number Placeholder 5"/>
          <p:cNvSpPr>
            <a:spLocks noGrp="1"/>
          </p:cNvSpPr>
          <p:nvPr>
            <p:ph type="sldNum" sz="quarter" idx="12"/>
          </p:nvPr>
        </p:nvSpPr>
        <p:spPr/>
        <p:txBody>
          <a:bodyPr/>
          <a:lstStyle/>
          <a:p>
            <a:fld id="{3F51A9B2-9B9C-4150-9131-1C5117A9F3EA}" type="slidenum">
              <a:rPr lang="de-AT" smtClean="0"/>
              <a:t>‹#›</a:t>
            </a:fld>
            <a:endParaRPr lang="de-AT"/>
          </a:p>
        </p:txBody>
      </p:sp>
    </p:spTree>
    <p:extLst>
      <p:ext uri="{BB962C8B-B14F-4D97-AF65-F5344CB8AC3E}">
        <p14:creationId xmlns:p14="http://schemas.microsoft.com/office/powerpoint/2010/main" val="29060255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de-AT"/>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AT"/>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AT"/>
          </a:p>
        </p:txBody>
      </p:sp>
      <p:sp>
        <p:nvSpPr>
          <p:cNvPr id="5" name="Date Placeholder 4"/>
          <p:cNvSpPr>
            <a:spLocks noGrp="1"/>
          </p:cNvSpPr>
          <p:nvPr>
            <p:ph type="dt" sz="half" idx="10"/>
          </p:nvPr>
        </p:nvSpPr>
        <p:spPr/>
        <p:txBody>
          <a:bodyPr/>
          <a:lstStyle/>
          <a:p>
            <a:fld id="{8964081F-7E51-4D99-B12D-F7D809057A0B}" type="datetimeFigureOut">
              <a:rPr lang="de-AT" smtClean="0"/>
              <a:t>16.05.2013</a:t>
            </a:fld>
            <a:endParaRPr lang="de-AT"/>
          </a:p>
        </p:txBody>
      </p:sp>
      <p:sp>
        <p:nvSpPr>
          <p:cNvPr id="6" name="Footer Placeholder 5"/>
          <p:cNvSpPr>
            <a:spLocks noGrp="1"/>
          </p:cNvSpPr>
          <p:nvPr>
            <p:ph type="ftr" sz="quarter" idx="11"/>
          </p:nvPr>
        </p:nvSpPr>
        <p:spPr/>
        <p:txBody>
          <a:bodyPr/>
          <a:lstStyle/>
          <a:p>
            <a:endParaRPr lang="de-AT"/>
          </a:p>
        </p:txBody>
      </p:sp>
      <p:sp>
        <p:nvSpPr>
          <p:cNvPr id="7" name="Slide Number Placeholder 6"/>
          <p:cNvSpPr>
            <a:spLocks noGrp="1"/>
          </p:cNvSpPr>
          <p:nvPr>
            <p:ph type="sldNum" sz="quarter" idx="12"/>
          </p:nvPr>
        </p:nvSpPr>
        <p:spPr/>
        <p:txBody>
          <a:bodyPr/>
          <a:lstStyle/>
          <a:p>
            <a:fld id="{3F51A9B2-9B9C-4150-9131-1C5117A9F3EA}" type="slidenum">
              <a:rPr lang="de-AT" smtClean="0"/>
              <a:t>‹#›</a:t>
            </a:fld>
            <a:endParaRPr lang="de-AT"/>
          </a:p>
        </p:txBody>
      </p:sp>
    </p:spTree>
    <p:extLst>
      <p:ext uri="{BB962C8B-B14F-4D97-AF65-F5344CB8AC3E}">
        <p14:creationId xmlns:p14="http://schemas.microsoft.com/office/powerpoint/2010/main" val="12849954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de-AT"/>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AT"/>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AT"/>
          </a:p>
        </p:txBody>
      </p:sp>
      <p:sp>
        <p:nvSpPr>
          <p:cNvPr id="7" name="Date Placeholder 6"/>
          <p:cNvSpPr>
            <a:spLocks noGrp="1"/>
          </p:cNvSpPr>
          <p:nvPr>
            <p:ph type="dt" sz="half" idx="10"/>
          </p:nvPr>
        </p:nvSpPr>
        <p:spPr/>
        <p:txBody>
          <a:bodyPr/>
          <a:lstStyle/>
          <a:p>
            <a:fld id="{8964081F-7E51-4D99-B12D-F7D809057A0B}" type="datetimeFigureOut">
              <a:rPr lang="de-AT" smtClean="0"/>
              <a:t>16.05.2013</a:t>
            </a:fld>
            <a:endParaRPr lang="de-AT"/>
          </a:p>
        </p:txBody>
      </p:sp>
      <p:sp>
        <p:nvSpPr>
          <p:cNvPr id="8" name="Footer Placeholder 7"/>
          <p:cNvSpPr>
            <a:spLocks noGrp="1"/>
          </p:cNvSpPr>
          <p:nvPr>
            <p:ph type="ftr" sz="quarter" idx="11"/>
          </p:nvPr>
        </p:nvSpPr>
        <p:spPr/>
        <p:txBody>
          <a:bodyPr/>
          <a:lstStyle/>
          <a:p>
            <a:endParaRPr lang="de-AT"/>
          </a:p>
        </p:txBody>
      </p:sp>
      <p:sp>
        <p:nvSpPr>
          <p:cNvPr id="9" name="Slide Number Placeholder 8"/>
          <p:cNvSpPr>
            <a:spLocks noGrp="1"/>
          </p:cNvSpPr>
          <p:nvPr>
            <p:ph type="sldNum" sz="quarter" idx="12"/>
          </p:nvPr>
        </p:nvSpPr>
        <p:spPr/>
        <p:txBody>
          <a:bodyPr/>
          <a:lstStyle/>
          <a:p>
            <a:fld id="{3F51A9B2-9B9C-4150-9131-1C5117A9F3EA}" type="slidenum">
              <a:rPr lang="de-AT" smtClean="0"/>
              <a:t>‹#›</a:t>
            </a:fld>
            <a:endParaRPr lang="de-AT"/>
          </a:p>
        </p:txBody>
      </p:sp>
    </p:spTree>
    <p:extLst>
      <p:ext uri="{BB962C8B-B14F-4D97-AF65-F5344CB8AC3E}">
        <p14:creationId xmlns:p14="http://schemas.microsoft.com/office/powerpoint/2010/main" val="11680753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de-AT"/>
          </a:p>
        </p:txBody>
      </p:sp>
      <p:sp>
        <p:nvSpPr>
          <p:cNvPr id="3" name="Date Placeholder 2"/>
          <p:cNvSpPr>
            <a:spLocks noGrp="1"/>
          </p:cNvSpPr>
          <p:nvPr>
            <p:ph type="dt" sz="half" idx="10"/>
          </p:nvPr>
        </p:nvSpPr>
        <p:spPr/>
        <p:txBody>
          <a:bodyPr/>
          <a:lstStyle/>
          <a:p>
            <a:fld id="{8964081F-7E51-4D99-B12D-F7D809057A0B}" type="datetimeFigureOut">
              <a:rPr lang="de-AT" smtClean="0"/>
              <a:t>16.05.2013</a:t>
            </a:fld>
            <a:endParaRPr lang="de-AT"/>
          </a:p>
        </p:txBody>
      </p:sp>
      <p:sp>
        <p:nvSpPr>
          <p:cNvPr id="4" name="Footer Placeholder 3"/>
          <p:cNvSpPr>
            <a:spLocks noGrp="1"/>
          </p:cNvSpPr>
          <p:nvPr>
            <p:ph type="ftr" sz="quarter" idx="11"/>
          </p:nvPr>
        </p:nvSpPr>
        <p:spPr/>
        <p:txBody>
          <a:bodyPr/>
          <a:lstStyle/>
          <a:p>
            <a:endParaRPr lang="de-AT"/>
          </a:p>
        </p:txBody>
      </p:sp>
      <p:sp>
        <p:nvSpPr>
          <p:cNvPr id="5" name="Slide Number Placeholder 4"/>
          <p:cNvSpPr>
            <a:spLocks noGrp="1"/>
          </p:cNvSpPr>
          <p:nvPr>
            <p:ph type="sldNum" sz="quarter" idx="12"/>
          </p:nvPr>
        </p:nvSpPr>
        <p:spPr/>
        <p:txBody>
          <a:bodyPr/>
          <a:lstStyle/>
          <a:p>
            <a:fld id="{3F51A9B2-9B9C-4150-9131-1C5117A9F3EA}" type="slidenum">
              <a:rPr lang="de-AT" smtClean="0"/>
              <a:t>‹#›</a:t>
            </a:fld>
            <a:endParaRPr lang="de-AT"/>
          </a:p>
        </p:txBody>
      </p:sp>
    </p:spTree>
    <p:extLst>
      <p:ext uri="{BB962C8B-B14F-4D97-AF65-F5344CB8AC3E}">
        <p14:creationId xmlns:p14="http://schemas.microsoft.com/office/powerpoint/2010/main" val="30882452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964081F-7E51-4D99-B12D-F7D809057A0B}" type="datetimeFigureOut">
              <a:rPr lang="de-AT" smtClean="0"/>
              <a:t>16.05.2013</a:t>
            </a:fld>
            <a:endParaRPr lang="de-AT"/>
          </a:p>
        </p:txBody>
      </p:sp>
      <p:sp>
        <p:nvSpPr>
          <p:cNvPr id="3" name="Footer Placeholder 2"/>
          <p:cNvSpPr>
            <a:spLocks noGrp="1"/>
          </p:cNvSpPr>
          <p:nvPr>
            <p:ph type="ftr" sz="quarter" idx="11"/>
          </p:nvPr>
        </p:nvSpPr>
        <p:spPr/>
        <p:txBody>
          <a:bodyPr/>
          <a:lstStyle/>
          <a:p>
            <a:endParaRPr lang="de-AT"/>
          </a:p>
        </p:txBody>
      </p:sp>
      <p:sp>
        <p:nvSpPr>
          <p:cNvPr id="4" name="Slide Number Placeholder 3"/>
          <p:cNvSpPr>
            <a:spLocks noGrp="1"/>
          </p:cNvSpPr>
          <p:nvPr>
            <p:ph type="sldNum" sz="quarter" idx="12"/>
          </p:nvPr>
        </p:nvSpPr>
        <p:spPr/>
        <p:txBody>
          <a:bodyPr/>
          <a:lstStyle/>
          <a:p>
            <a:fld id="{3F51A9B2-9B9C-4150-9131-1C5117A9F3EA}" type="slidenum">
              <a:rPr lang="de-AT" smtClean="0"/>
              <a:t>‹#›</a:t>
            </a:fld>
            <a:endParaRPr lang="de-AT"/>
          </a:p>
        </p:txBody>
      </p:sp>
    </p:spTree>
    <p:extLst>
      <p:ext uri="{BB962C8B-B14F-4D97-AF65-F5344CB8AC3E}">
        <p14:creationId xmlns:p14="http://schemas.microsoft.com/office/powerpoint/2010/main" val="23640288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de-AT"/>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AT"/>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964081F-7E51-4D99-B12D-F7D809057A0B}" type="datetimeFigureOut">
              <a:rPr lang="de-AT" smtClean="0"/>
              <a:t>16.05.2013</a:t>
            </a:fld>
            <a:endParaRPr lang="de-AT"/>
          </a:p>
        </p:txBody>
      </p:sp>
      <p:sp>
        <p:nvSpPr>
          <p:cNvPr id="6" name="Footer Placeholder 5"/>
          <p:cNvSpPr>
            <a:spLocks noGrp="1"/>
          </p:cNvSpPr>
          <p:nvPr>
            <p:ph type="ftr" sz="quarter" idx="11"/>
          </p:nvPr>
        </p:nvSpPr>
        <p:spPr/>
        <p:txBody>
          <a:bodyPr/>
          <a:lstStyle/>
          <a:p>
            <a:endParaRPr lang="de-AT"/>
          </a:p>
        </p:txBody>
      </p:sp>
      <p:sp>
        <p:nvSpPr>
          <p:cNvPr id="7" name="Slide Number Placeholder 6"/>
          <p:cNvSpPr>
            <a:spLocks noGrp="1"/>
          </p:cNvSpPr>
          <p:nvPr>
            <p:ph type="sldNum" sz="quarter" idx="12"/>
          </p:nvPr>
        </p:nvSpPr>
        <p:spPr/>
        <p:txBody>
          <a:bodyPr/>
          <a:lstStyle/>
          <a:p>
            <a:fld id="{3F51A9B2-9B9C-4150-9131-1C5117A9F3EA}" type="slidenum">
              <a:rPr lang="de-AT" smtClean="0"/>
              <a:t>‹#›</a:t>
            </a:fld>
            <a:endParaRPr lang="de-AT"/>
          </a:p>
        </p:txBody>
      </p:sp>
    </p:spTree>
    <p:extLst>
      <p:ext uri="{BB962C8B-B14F-4D97-AF65-F5344CB8AC3E}">
        <p14:creationId xmlns:p14="http://schemas.microsoft.com/office/powerpoint/2010/main" val="21130499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de-AT"/>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AT"/>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964081F-7E51-4D99-B12D-F7D809057A0B}" type="datetimeFigureOut">
              <a:rPr lang="de-AT" smtClean="0"/>
              <a:t>16.05.2013</a:t>
            </a:fld>
            <a:endParaRPr lang="de-AT"/>
          </a:p>
        </p:txBody>
      </p:sp>
      <p:sp>
        <p:nvSpPr>
          <p:cNvPr id="6" name="Footer Placeholder 5"/>
          <p:cNvSpPr>
            <a:spLocks noGrp="1"/>
          </p:cNvSpPr>
          <p:nvPr>
            <p:ph type="ftr" sz="quarter" idx="11"/>
          </p:nvPr>
        </p:nvSpPr>
        <p:spPr/>
        <p:txBody>
          <a:bodyPr/>
          <a:lstStyle/>
          <a:p>
            <a:endParaRPr lang="de-AT"/>
          </a:p>
        </p:txBody>
      </p:sp>
      <p:sp>
        <p:nvSpPr>
          <p:cNvPr id="7" name="Slide Number Placeholder 6"/>
          <p:cNvSpPr>
            <a:spLocks noGrp="1"/>
          </p:cNvSpPr>
          <p:nvPr>
            <p:ph type="sldNum" sz="quarter" idx="12"/>
          </p:nvPr>
        </p:nvSpPr>
        <p:spPr/>
        <p:txBody>
          <a:bodyPr/>
          <a:lstStyle/>
          <a:p>
            <a:fld id="{3F51A9B2-9B9C-4150-9131-1C5117A9F3EA}" type="slidenum">
              <a:rPr lang="de-AT" smtClean="0"/>
              <a:t>‹#›</a:t>
            </a:fld>
            <a:endParaRPr lang="de-AT"/>
          </a:p>
        </p:txBody>
      </p:sp>
    </p:spTree>
    <p:extLst>
      <p:ext uri="{BB962C8B-B14F-4D97-AF65-F5344CB8AC3E}">
        <p14:creationId xmlns:p14="http://schemas.microsoft.com/office/powerpoint/2010/main" val="41424281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de-AT"/>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AT"/>
          </a:p>
        </p:txBody>
      </p:sp>
      <p:sp>
        <p:nvSpPr>
          <p:cNvPr id="4" name="Date Placeholder 3"/>
          <p:cNvSpPr>
            <a:spLocks noGrp="1"/>
          </p:cNvSpPr>
          <p:nvPr>
            <p:ph type="dt" sz="half" idx="10"/>
          </p:nvPr>
        </p:nvSpPr>
        <p:spPr/>
        <p:txBody>
          <a:bodyPr/>
          <a:lstStyle/>
          <a:p>
            <a:fld id="{8964081F-7E51-4D99-B12D-F7D809057A0B}" type="datetimeFigureOut">
              <a:rPr lang="de-AT" smtClean="0"/>
              <a:t>16.05.2013</a:t>
            </a:fld>
            <a:endParaRPr lang="de-AT"/>
          </a:p>
        </p:txBody>
      </p:sp>
      <p:sp>
        <p:nvSpPr>
          <p:cNvPr id="5" name="Footer Placeholder 4"/>
          <p:cNvSpPr>
            <a:spLocks noGrp="1"/>
          </p:cNvSpPr>
          <p:nvPr>
            <p:ph type="ftr" sz="quarter" idx="11"/>
          </p:nvPr>
        </p:nvSpPr>
        <p:spPr/>
        <p:txBody>
          <a:bodyPr/>
          <a:lstStyle/>
          <a:p>
            <a:endParaRPr lang="de-AT"/>
          </a:p>
        </p:txBody>
      </p:sp>
      <p:sp>
        <p:nvSpPr>
          <p:cNvPr id="6" name="Slide Number Placeholder 5"/>
          <p:cNvSpPr>
            <a:spLocks noGrp="1"/>
          </p:cNvSpPr>
          <p:nvPr>
            <p:ph type="sldNum" sz="quarter" idx="12"/>
          </p:nvPr>
        </p:nvSpPr>
        <p:spPr/>
        <p:txBody>
          <a:bodyPr/>
          <a:lstStyle/>
          <a:p>
            <a:fld id="{3F51A9B2-9B9C-4150-9131-1C5117A9F3EA}" type="slidenum">
              <a:rPr lang="de-AT" smtClean="0"/>
              <a:t>‹#›</a:t>
            </a:fld>
            <a:endParaRPr lang="de-AT"/>
          </a:p>
        </p:txBody>
      </p:sp>
    </p:spTree>
    <p:extLst>
      <p:ext uri="{BB962C8B-B14F-4D97-AF65-F5344CB8AC3E}">
        <p14:creationId xmlns:p14="http://schemas.microsoft.com/office/powerpoint/2010/main" val="12780865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de-AT"/>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AT"/>
          </a:p>
        </p:txBody>
      </p:sp>
      <p:sp>
        <p:nvSpPr>
          <p:cNvPr id="4" name="Date Placeholder 3"/>
          <p:cNvSpPr>
            <a:spLocks noGrp="1"/>
          </p:cNvSpPr>
          <p:nvPr>
            <p:ph type="dt" sz="half" idx="10"/>
          </p:nvPr>
        </p:nvSpPr>
        <p:spPr/>
        <p:txBody>
          <a:bodyPr/>
          <a:lstStyle/>
          <a:p>
            <a:fld id="{8964081F-7E51-4D99-B12D-F7D809057A0B}" type="datetimeFigureOut">
              <a:rPr lang="de-AT" smtClean="0"/>
              <a:t>16.05.2013</a:t>
            </a:fld>
            <a:endParaRPr lang="de-AT"/>
          </a:p>
        </p:txBody>
      </p:sp>
      <p:sp>
        <p:nvSpPr>
          <p:cNvPr id="5" name="Footer Placeholder 4"/>
          <p:cNvSpPr>
            <a:spLocks noGrp="1"/>
          </p:cNvSpPr>
          <p:nvPr>
            <p:ph type="ftr" sz="quarter" idx="11"/>
          </p:nvPr>
        </p:nvSpPr>
        <p:spPr/>
        <p:txBody>
          <a:bodyPr/>
          <a:lstStyle/>
          <a:p>
            <a:endParaRPr lang="de-AT"/>
          </a:p>
        </p:txBody>
      </p:sp>
      <p:sp>
        <p:nvSpPr>
          <p:cNvPr id="6" name="Slide Number Placeholder 5"/>
          <p:cNvSpPr>
            <a:spLocks noGrp="1"/>
          </p:cNvSpPr>
          <p:nvPr>
            <p:ph type="sldNum" sz="quarter" idx="12"/>
          </p:nvPr>
        </p:nvSpPr>
        <p:spPr/>
        <p:txBody>
          <a:bodyPr/>
          <a:lstStyle/>
          <a:p>
            <a:fld id="{3F51A9B2-9B9C-4150-9131-1C5117A9F3EA}" type="slidenum">
              <a:rPr lang="de-AT" smtClean="0"/>
              <a:t>‹#›</a:t>
            </a:fld>
            <a:endParaRPr lang="de-AT"/>
          </a:p>
        </p:txBody>
      </p:sp>
    </p:spTree>
    <p:extLst>
      <p:ext uri="{BB962C8B-B14F-4D97-AF65-F5344CB8AC3E}">
        <p14:creationId xmlns:p14="http://schemas.microsoft.com/office/powerpoint/2010/main" val="3236669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de-AT"/>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AT"/>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964081F-7E51-4D99-B12D-F7D809057A0B}" type="datetimeFigureOut">
              <a:rPr lang="de-AT" smtClean="0"/>
              <a:t>16.05.2013</a:t>
            </a:fld>
            <a:endParaRPr lang="de-AT"/>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AT"/>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F51A9B2-9B9C-4150-9131-1C5117A9F3EA}" type="slidenum">
              <a:rPr lang="de-AT" smtClean="0"/>
              <a:t>‹#›</a:t>
            </a:fld>
            <a:endParaRPr lang="de-AT"/>
          </a:p>
        </p:txBody>
      </p:sp>
    </p:spTree>
    <p:extLst>
      <p:ext uri="{BB962C8B-B14F-4D97-AF65-F5344CB8AC3E}">
        <p14:creationId xmlns:p14="http://schemas.microsoft.com/office/powerpoint/2010/main" val="18727525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bernhard.kainrath@netapp.com"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http://blog.kainrath.org/"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control" Target="../activeX/activeX1.xml"/><Relationship Id="rId1" Type="http://schemas.openxmlformats.org/officeDocument/2006/relationships/vmlDrawing" Target="../drawings/vmlDrawing1.vml"/><Relationship Id="rId5" Type="http://schemas.openxmlformats.org/officeDocument/2006/relationships/image" Target="../media/image3.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EMCTicker2013PC.exe"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www.sap-tv.com/video/#/7611/in-memory-in-der-krebstherapie"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mailto:bernhard.kainrath@netapp.com" TargetMode="External"/><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hyperlink" Target="http://blog.kainrath.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Subtitle 20"/>
          <p:cNvSpPr>
            <a:spLocks noGrp="1"/>
          </p:cNvSpPr>
          <p:nvPr>
            <p:ph type="subTitle" idx="1"/>
          </p:nvPr>
        </p:nvSpPr>
        <p:spPr>
          <a:xfrm>
            <a:off x="732701" y="3629025"/>
            <a:ext cx="4127331" cy="1780547"/>
          </a:xfrm>
          <a:solidFill>
            <a:schemeClr val="bg1"/>
          </a:solidFill>
        </p:spPr>
        <p:txBody>
          <a:bodyPr>
            <a:noAutofit/>
          </a:bodyPr>
          <a:lstStyle/>
          <a:p>
            <a:pPr algn="l"/>
            <a:r>
              <a:rPr lang="en-US" sz="2000" smtClean="0">
                <a:solidFill>
                  <a:schemeClr val="tx1">
                    <a:lumMod val="65000"/>
                    <a:lumOff val="35000"/>
                  </a:schemeClr>
                </a:solidFill>
              </a:rPr>
              <a:t>Was bedeutet Big Data für Euch als SchülerIn? Was sind die Chancen und Risiken?</a:t>
            </a:r>
          </a:p>
          <a:p>
            <a:pPr algn="l"/>
            <a:endParaRPr lang="en-US" sz="2000" smtClean="0">
              <a:solidFill>
                <a:schemeClr val="tx1">
                  <a:lumMod val="65000"/>
                  <a:lumOff val="35000"/>
                </a:schemeClr>
              </a:solidFill>
            </a:endParaRPr>
          </a:p>
          <a:p>
            <a:pPr algn="l"/>
            <a:r>
              <a:rPr lang="en-US" sz="2000" smtClean="0">
                <a:solidFill>
                  <a:schemeClr val="tx1">
                    <a:lumMod val="65000"/>
                    <a:lumOff val="35000"/>
                  </a:schemeClr>
                </a:solidFill>
              </a:rPr>
              <a:t>Innsbruck, 16.5.2013</a:t>
            </a:r>
            <a:endParaRPr lang="en-US" sz="2000" dirty="0" smtClean="0">
              <a:solidFill>
                <a:schemeClr val="tx1">
                  <a:lumMod val="65000"/>
                  <a:lumOff val="35000"/>
                </a:schemeClr>
              </a:solidFill>
            </a:endParaRPr>
          </a:p>
        </p:txBody>
      </p:sp>
      <p:sp>
        <p:nvSpPr>
          <p:cNvPr id="20" name="Title 19"/>
          <p:cNvSpPr>
            <a:spLocks noGrp="1"/>
          </p:cNvSpPr>
          <p:nvPr>
            <p:ph type="ctrTitle"/>
          </p:nvPr>
        </p:nvSpPr>
        <p:spPr>
          <a:xfrm>
            <a:off x="732701" y="1746249"/>
            <a:ext cx="4118134" cy="1765301"/>
          </a:xfrm>
        </p:spPr>
        <p:txBody>
          <a:bodyPr/>
          <a:lstStyle/>
          <a:p>
            <a:pPr algn="l"/>
            <a:r>
              <a:rPr lang="en-US" sz="3600" smtClean="0"/>
              <a:t>Big Data</a:t>
            </a:r>
            <a:endParaRPr lang="en-US" sz="3600" dirty="0"/>
          </a:p>
        </p:txBody>
      </p:sp>
      <p:sp>
        <p:nvSpPr>
          <p:cNvPr id="210" name="Subtitle 2"/>
          <p:cNvSpPr txBox="1">
            <a:spLocks/>
          </p:cNvSpPr>
          <p:nvPr/>
        </p:nvSpPr>
        <p:spPr>
          <a:xfrm>
            <a:off x="763488" y="6237312"/>
            <a:ext cx="2872408" cy="723176"/>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r>
              <a:rPr lang="de-AT" sz="1400" b="1" smtClean="0">
                <a:hlinkClick r:id="rId3"/>
              </a:rPr>
              <a:t>bernhard.kainrath@netapp.com</a:t>
            </a:r>
            <a:endParaRPr lang="de-AT" sz="1400" b="1" smtClean="0"/>
          </a:p>
          <a:p>
            <a:pPr algn="l"/>
            <a:r>
              <a:rPr lang="de-AT" sz="1400" b="1" smtClean="0">
                <a:hlinkClick r:id="rId4"/>
              </a:rPr>
              <a:t>http://bkainrath.org</a:t>
            </a:r>
            <a:endParaRPr lang="de-AT" sz="1400" b="1" smtClean="0"/>
          </a:p>
          <a:p>
            <a:pPr algn="l"/>
            <a:endParaRPr lang="de-AT"/>
          </a:p>
        </p:txBody>
      </p:sp>
    </p:spTree>
    <p:extLst>
      <p:ext uri="{BB962C8B-B14F-4D97-AF65-F5344CB8AC3E}">
        <p14:creationId xmlns:p14="http://schemas.microsoft.com/office/powerpoint/2010/main" val="21402698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http://b-i.forbesimg.com/marketshare/files/2013/04/5_big_dat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12" y="0"/>
            <a:ext cx="9180512"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7596336" y="6525344"/>
            <a:ext cx="1907704" cy="276999"/>
          </a:xfrm>
          <a:prstGeom prst="rect">
            <a:avLst/>
          </a:prstGeom>
          <a:noFill/>
        </p:spPr>
        <p:txBody>
          <a:bodyPr wrap="square" rtlCol="0">
            <a:spAutoFit/>
          </a:bodyPr>
          <a:lstStyle/>
          <a:p>
            <a:r>
              <a:rPr lang="de-AT" sz="1200" b="1" smtClean="0"/>
              <a:t>Bildquelle</a:t>
            </a:r>
            <a:r>
              <a:rPr lang="de-AT" sz="1200" b="1"/>
              <a:t>: </a:t>
            </a:r>
            <a:r>
              <a:rPr lang="de-AT" sz="1200" b="1" smtClean="0"/>
              <a:t>forbes.com</a:t>
            </a:r>
            <a:endParaRPr lang="de-AT" sz="1200" b="1"/>
          </a:p>
        </p:txBody>
      </p:sp>
      <p:sp>
        <p:nvSpPr>
          <p:cNvPr id="2" name="Subtitle 1"/>
          <p:cNvSpPr>
            <a:spLocks noGrp="1"/>
          </p:cNvSpPr>
          <p:nvPr>
            <p:ph type="subTitle" idx="1"/>
          </p:nvPr>
        </p:nvSpPr>
        <p:spPr/>
        <p:txBody>
          <a:bodyPr/>
          <a:lstStyle/>
          <a:p>
            <a:endParaRPr lang="de-AT"/>
          </a:p>
        </p:txBody>
      </p:sp>
    </p:spTree>
    <p:extLst>
      <p:ext uri="{BB962C8B-B14F-4D97-AF65-F5344CB8AC3E}">
        <p14:creationId xmlns:p14="http://schemas.microsoft.com/office/powerpoint/2010/main" val="140160293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457200" y="274638"/>
            <a:ext cx="8229600" cy="1143000"/>
          </a:xfrm>
        </p:spPr>
        <p:txBody>
          <a:bodyPr>
            <a:normAutofit/>
          </a:bodyPr>
          <a:lstStyle/>
          <a:p>
            <a:r>
              <a:rPr lang="de-AT" sz="3600" b="1" smtClean="0"/>
              <a:t>Was ist </a:t>
            </a:r>
            <a:r>
              <a:rPr lang="de-AT" sz="3600" b="1" smtClean="0">
                <a:solidFill>
                  <a:schemeClr val="accent6">
                    <a:lumMod val="75000"/>
                  </a:schemeClr>
                </a:solidFill>
              </a:rPr>
              <a:t>Big Data</a:t>
            </a:r>
            <a:r>
              <a:rPr lang="de-AT" sz="3600" b="1" smtClean="0"/>
              <a:t>?</a:t>
            </a:r>
            <a:endParaRPr lang="de-AT" sz="3600" b="1"/>
          </a:p>
        </p:txBody>
      </p:sp>
    </p:spTree>
    <p:controls>
      <mc:AlternateContent xmlns:mc="http://schemas.openxmlformats.org/markup-compatibility/2006">
        <mc:Choice xmlns:v="urn:schemas-microsoft-com:vml" Requires="v">
          <p:control spid="14347" name="ShockwaveFlash1" r:id="rId2" imgW="6400000" imgH="4800000"/>
        </mc:Choice>
        <mc:Fallback>
          <p:control name="ShockwaveFlash1" r:id="rId2" imgW="6400000" imgH="4800000">
            <p:pic>
              <p:nvPicPr>
                <p:cNvPr id="0" name="ShockwaveFlash1"/>
                <p:cNvPicPr preferRelativeResize="0">
                  <a:picLocks noChangeArrowheads="1" noChangeShapeType="1"/>
                </p:cNvPicPr>
                <p:nvPr/>
              </p:nvPicPr>
              <p:blipFill>
                <a:blip r:embed="rId5">
                  <a:extLst>
                    <a:ext uri="{28A0092B-C50C-407E-A947-70E740481C1C}">
                      <a14:useLocalDpi xmlns:a14="http://schemas.microsoft.com/office/drawing/2010/main" val="0"/>
                    </a:ext>
                  </a:extLst>
                </a:blip>
                <a:srcRect/>
                <a:stretch>
                  <a:fillRect/>
                </a:stretch>
              </p:blipFill>
              <p:spPr bwMode="auto">
                <a:xfrm>
                  <a:off x="1403350" y="1125538"/>
                  <a:ext cx="6399213" cy="4800600"/>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no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control>
        </mc:Fallback>
      </mc:AlternateContent>
    </p:controls>
    <p:extLst>
      <p:ext uri="{BB962C8B-B14F-4D97-AF65-F5344CB8AC3E}">
        <p14:creationId xmlns:p14="http://schemas.microsoft.com/office/powerpoint/2010/main" val="74763198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dtl.dhbw-vs.de/wp-content/uploads/2013/03/bitkom_Wachstum_der_Datenmengen_Abb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2303" y="1124744"/>
            <a:ext cx="7839075" cy="4695825"/>
          </a:xfrm>
          <a:prstGeom prst="rect">
            <a:avLst/>
          </a:prstGeom>
          <a:noFill/>
          <a:extLst>
            <a:ext uri="{909E8E84-426E-40DD-AFC4-6F175D3DCCD1}">
              <a14:hiddenFill xmlns:a14="http://schemas.microsoft.com/office/drawing/2010/main">
                <a:solidFill>
                  <a:srgbClr val="FFFFFF"/>
                </a:solidFill>
              </a14:hiddenFill>
            </a:ext>
          </a:extLst>
        </p:spPr>
      </p:pic>
      <p:sp>
        <p:nvSpPr>
          <p:cNvPr id="4" name="Text Box 13"/>
          <p:cNvSpPr txBox="1">
            <a:spLocks noChangeArrowheads="1"/>
          </p:cNvSpPr>
          <p:nvPr/>
        </p:nvSpPr>
        <p:spPr bwMode="auto">
          <a:xfrm>
            <a:off x="735558" y="6096000"/>
            <a:ext cx="5708650" cy="215444"/>
          </a:xfrm>
          <a:prstGeom prst="rect">
            <a:avLst/>
          </a:prstGeom>
          <a:solidFill>
            <a:schemeClr val="bg1"/>
          </a:solidFill>
          <a:ln w="9525">
            <a:noFill/>
            <a:miter lim="800000"/>
            <a:headEnd/>
            <a:tailEnd/>
          </a:ln>
          <a:effectLst/>
        </p:spPr>
        <p:txBody>
          <a:bodyPr>
            <a:spAutoFit/>
          </a:bodyPr>
          <a:lstStyle/>
          <a:p>
            <a:r>
              <a:rPr lang="en-US" sz="800" b="1" u="sng">
                <a:cs typeface="Arial" charset="0"/>
              </a:rPr>
              <a:t>Quelle:</a:t>
            </a:r>
            <a:r>
              <a:rPr lang="en-US" sz="800" b="1">
                <a:cs typeface="Arial" charset="0"/>
              </a:rPr>
              <a:t> </a:t>
            </a:r>
            <a:r>
              <a:rPr lang="de-AT" sz="800" b="1"/>
              <a:t>Wachstum der Datenmengen ü</a:t>
            </a:r>
            <a:r>
              <a:rPr lang="de-AT" sz="800" b="1" smtClean="0"/>
              <a:t>ber die Zeit</a:t>
            </a:r>
            <a:r>
              <a:rPr lang="de-AT" sz="800" b="1"/>
              <a:t>. </a:t>
            </a:r>
            <a:r>
              <a:rPr lang="de-AT" sz="800" b="1" smtClean="0"/>
              <a:t>BITKOM </a:t>
            </a:r>
            <a:r>
              <a:rPr lang="de-AT" sz="800" b="1"/>
              <a:t>Studie 2012</a:t>
            </a:r>
            <a:endParaRPr lang="en-US" sz="800" b="1">
              <a:cs typeface="Arial" charset="0"/>
            </a:endParaRPr>
          </a:p>
        </p:txBody>
      </p:sp>
      <p:sp>
        <p:nvSpPr>
          <p:cNvPr id="2" name="Rectangle 1"/>
          <p:cNvSpPr/>
          <p:nvPr/>
        </p:nvSpPr>
        <p:spPr>
          <a:xfrm>
            <a:off x="467544" y="5517232"/>
            <a:ext cx="3384376" cy="4320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6" name="Title 1"/>
          <p:cNvSpPr>
            <a:spLocks noGrp="1"/>
          </p:cNvSpPr>
          <p:nvPr>
            <p:ph type="title"/>
          </p:nvPr>
        </p:nvSpPr>
        <p:spPr>
          <a:xfrm>
            <a:off x="457200" y="274638"/>
            <a:ext cx="8229600" cy="1143000"/>
          </a:xfrm>
        </p:spPr>
        <p:txBody>
          <a:bodyPr>
            <a:normAutofit/>
          </a:bodyPr>
          <a:lstStyle/>
          <a:p>
            <a:r>
              <a:rPr lang="de-AT" sz="3600" b="1" smtClean="0"/>
              <a:t>Wachstum der Datenmengen über die Zeit</a:t>
            </a:r>
            <a:endParaRPr lang="de-AT" sz="3600" b="1"/>
          </a:p>
        </p:txBody>
      </p:sp>
    </p:spTree>
    <p:extLst>
      <p:ext uri="{BB962C8B-B14F-4D97-AF65-F5344CB8AC3E}">
        <p14:creationId xmlns:p14="http://schemas.microsoft.com/office/powerpoint/2010/main" val="136914770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457200" y="274638"/>
            <a:ext cx="8229600" cy="1143000"/>
          </a:xfrm>
        </p:spPr>
        <p:txBody>
          <a:bodyPr>
            <a:normAutofit/>
          </a:bodyPr>
          <a:lstStyle/>
          <a:p>
            <a:r>
              <a:rPr lang="de-AT" sz="3600" b="1" smtClean="0"/>
              <a:t>Datenexplosion der letzten Jahre...</a:t>
            </a:r>
            <a:endParaRPr lang="de-AT" sz="3600" b="1"/>
          </a:p>
        </p:txBody>
      </p:sp>
      <p:pic>
        <p:nvPicPr>
          <p:cNvPr id="122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85875" y="1214438"/>
            <a:ext cx="6572250" cy="4429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 Box 13"/>
          <p:cNvSpPr txBox="1">
            <a:spLocks noChangeArrowheads="1"/>
          </p:cNvSpPr>
          <p:nvPr/>
        </p:nvSpPr>
        <p:spPr bwMode="auto">
          <a:xfrm>
            <a:off x="735558" y="6096000"/>
            <a:ext cx="5708650" cy="215444"/>
          </a:xfrm>
          <a:prstGeom prst="rect">
            <a:avLst/>
          </a:prstGeom>
          <a:solidFill>
            <a:schemeClr val="bg1"/>
          </a:solidFill>
          <a:ln w="9525">
            <a:noFill/>
            <a:miter lim="800000"/>
            <a:headEnd/>
            <a:tailEnd/>
          </a:ln>
          <a:effectLst/>
        </p:spPr>
        <p:txBody>
          <a:bodyPr>
            <a:spAutoFit/>
          </a:bodyPr>
          <a:lstStyle/>
          <a:p>
            <a:r>
              <a:rPr lang="en-US" sz="800" b="1" u="sng">
                <a:cs typeface="Arial" charset="0"/>
              </a:rPr>
              <a:t>Quelle</a:t>
            </a:r>
            <a:r>
              <a:rPr lang="en-US" sz="800"/>
              <a:t>: </a:t>
            </a:r>
            <a:r>
              <a:rPr lang="de-AT" sz="800"/>
              <a:t>IDC Digital Universe S</a:t>
            </a:r>
            <a:r>
              <a:rPr lang="de-AT" sz="800" smtClean="0"/>
              <a:t>tudy (sponsored by EMC) </a:t>
            </a:r>
            <a:r>
              <a:rPr lang="de-AT" sz="800" b="1" smtClean="0"/>
              <a:t>2012</a:t>
            </a:r>
            <a:endParaRPr lang="en-US" sz="800" b="1">
              <a:cs typeface="Arial" charset="0"/>
            </a:endParaRPr>
          </a:p>
        </p:txBody>
      </p:sp>
    </p:spTree>
    <p:extLst>
      <p:ext uri="{BB962C8B-B14F-4D97-AF65-F5344CB8AC3E}">
        <p14:creationId xmlns:p14="http://schemas.microsoft.com/office/powerpoint/2010/main" val="66683491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457200" y="274638"/>
            <a:ext cx="8229600" cy="1143000"/>
          </a:xfrm>
        </p:spPr>
        <p:txBody>
          <a:bodyPr>
            <a:normAutofit/>
          </a:bodyPr>
          <a:lstStyle/>
          <a:p>
            <a:r>
              <a:rPr lang="de-AT" sz="3600" b="1" smtClean="0"/>
              <a:t>...und kein Ende in Sicht!</a:t>
            </a:r>
            <a:endParaRPr lang="de-AT" sz="3600" b="1"/>
          </a:p>
        </p:txBody>
      </p:sp>
      <p:pic>
        <p:nvPicPr>
          <p:cNvPr id="7171" name="Picture 3">
            <a:hlinkClick r:id="rId3" action="ppaction://hlinkfile"/>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008" y="1526112"/>
            <a:ext cx="8964488" cy="4711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7851273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1143000"/>
          </a:xfrm>
        </p:spPr>
        <p:txBody>
          <a:bodyPr>
            <a:normAutofit/>
          </a:bodyPr>
          <a:lstStyle/>
          <a:p>
            <a:r>
              <a:rPr lang="de-AT" sz="3600" b="1" smtClean="0"/>
              <a:t>Aber wieviel Daten sind das überhaupt?</a:t>
            </a:r>
            <a:endParaRPr lang="de-AT" sz="3600" b="1"/>
          </a:p>
        </p:txBody>
      </p:sp>
      <p:graphicFrame>
        <p:nvGraphicFramePr>
          <p:cNvPr id="5" name="Table 4"/>
          <p:cNvGraphicFramePr>
            <a:graphicFrameLocks noGrp="1"/>
          </p:cNvGraphicFramePr>
          <p:nvPr>
            <p:extLst>
              <p:ext uri="{D42A27DB-BD31-4B8C-83A1-F6EECF244321}">
                <p14:modId xmlns:p14="http://schemas.microsoft.com/office/powerpoint/2010/main" val="508427192"/>
              </p:ext>
            </p:extLst>
          </p:nvPr>
        </p:nvGraphicFramePr>
        <p:xfrm>
          <a:off x="611560" y="1196752"/>
          <a:ext cx="7992888" cy="5577840"/>
        </p:xfrm>
        <a:graphic>
          <a:graphicData uri="http://schemas.openxmlformats.org/drawingml/2006/table">
            <a:tbl>
              <a:tblPr firstRow="1" bandRow="1">
                <a:tableStyleId>{5C22544A-7EE6-4342-B048-85BDC9FD1C3A}</a:tableStyleId>
              </a:tblPr>
              <a:tblGrid>
                <a:gridCol w="1800199"/>
                <a:gridCol w="3528392"/>
                <a:gridCol w="2664297"/>
              </a:tblGrid>
              <a:tr h="370840">
                <a:tc>
                  <a:txBody>
                    <a:bodyPr/>
                    <a:lstStyle/>
                    <a:p>
                      <a:endParaRPr lang="de-AT"/>
                    </a:p>
                  </a:txBody>
                  <a:tcPr/>
                </a:tc>
                <a:tc>
                  <a:txBody>
                    <a:bodyPr/>
                    <a:lstStyle/>
                    <a:p>
                      <a:r>
                        <a:rPr lang="de-AT" smtClean="0"/>
                        <a:t>Bytes</a:t>
                      </a:r>
                      <a:endParaRPr lang="de-AT"/>
                    </a:p>
                  </a:txBody>
                  <a:tcPr/>
                </a:tc>
                <a:tc>
                  <a:txBody>
                    <a:bodyPr/>
                    <a:lstStyle/>
                    <a:p>
                      <a:r>
                        <a:rPr lang="de-AT" smtClean="0"/>
                        <a:t>Datenmenge</a:t>
                      </a:r>
                      <a:endParaRPr lang="de-AT"/>
                    </a:p>
                  </a:txBody>
                  <a:tcPr/>
                </a:tc>
              </a:tr>
              <a:tr h="370840">
                <a:tc>
                  <a:txBody>
                    <a:bodyPr/>
                    <a:lstStyle/>
                    <a:p>
                      <a:r>
                        <a:rPr lang="de-AT" sz="1400" smtClean="0"/>
                        <a:t>Byte</a:t>
                      </a:r>
                      <a:endParaRPr lang="de-AT" sz="1400"/>
                    </a:p>
                  </a:txBody>
                  <a:tcPr/>
                </a:tc>
                <a:tc>
                  <a:txBody>
                    <a:bodyPr/>
                    <a:lstStyle/>
                    <a:p>
                      <a:r>
                        <a:rPr lang="de-AT" sz="1400" smtClean="0"/>
                        <a:t>1</a:t>
                      </a:r>
                      <a:endParaRPr lang="de-AT" sz="1400"/>
                    </a:p>
                  </a:txBody>
                  <a:tcPr/>
                </a:tc>
                <a:tc>
                  <a:txBody>
                    <a:bodyPr/>
                    <a:lstStyle/>
                    <a:p>
                      <a:r>
                        <a:rPr lang="de-AT" sz="1400" smtClean="0"/>
                        <a:t>Ein Buchstabe.</a:t>
                      </a:r>
                      <a:endParaRPr lang="de-AT" sz="1400"/>
                    </a:p>
                  </a:txBody>
                  <a:tcPr/>
                </a:tc>
              </a:tr>
              <a:tr h="370840">
                <a:tc>
                  <a:txBody>
                    <a:bodyPr/>
                    <a:lstStyle/>
                    <a:p>
                      <a:r>
                        <a:rPr lang="de-AT" sz="1400" smtClean="0"/>
                        <a:t>Kilobyte (KB)</a:t>
                      </a:r>
                      <a:endParaRPr lang="de-AT" sz="1400"/>
                    </a:p>
                  </a:txBody>
                  <a:tcPr/>
                </a:tc>
                <a:tc>
                  <a:txBody>
                    <a:bodyPr/>
                    <a:lstStyle/>
                    <a:p>
                      <a:r>
                        <a:rPr lang="de-AT" sz="1400" smtClean="0"/>
                        <a:t>1.000</a:t>
                      </a:r>
                      <a:endParaRPr lang="de-AT" sz="1400"/>
                    </a:p>
                  </a:txBody>
                  <a:tcPr/>
                </a:tc>
                <a:tc>
                  <a:txBody>
                    <a:bodyPr/>
                    <a:lstStyle/>
                    <a:p>
                      <a:r>
                        <a:rPr lang="de-AT" sz="1400" smtClean="0"/>
                        <a:t>Eine Buchseite.</a:t>
                      </a:r>
                      <a:endParaRPr lang="de-AT" sz="1400"/>
                    </a:p>
                  </a:txBody>
                  <a:tcPr/>
                </a:tc>
              </a:tr>
              <a:tr h="370840">
                <a:tc>
                  <a:txBody>
                    <a:bodyPr/>
                    <a:lstStyle/>
                    <a:p>
                      <a:r>
                        <a:rPr lang="de-AT" sz="1400" smtClean="0"/>
                        <a:t>Megabyte (MB)</a:t>
                      </a:r>
                      <a:endParaRPr lang="de-AT" sz="1400"/>
                    </a:p>
                  </a:txBody>
                  <a:tcPr/>
                </a:tc>
                <a:tc>
                  <a:txBody>
                    <a:bodyPr/>
                    <a:lstStyle/>
                    <a:p>
                      <a:r>
                        <a:rPr lang="de-AT" sz="1400" smtClean="0"/>
                        <a:t>1.000.000</a:t>
                      </a:r>
                      <a:endParaRPr lang="de-AT" sz="1400"/>
                    </a:p>
                  </a:txBody>
                  <a:tcPr/>
                </a:tc>
                <a:tc>
                  <a:txBody>
                    <a:bodyPr/>
                    <a:lstStyle/>
                    <a:p>
                      <a:r>
                        <a:rPr lang="de-AT" sz="1400" smtClean="0"/>
                        <a:t>Ein kleines Foto.</a:t>
                      </a:r>
                      <a:endParaRPr lang="de-AT" sz="1400"/>
                    </a:p>
                  </a:txBody>
                  <a:tcPr/>
                </a:tc>
              </a:tr>
              <a:tr h="370840">
                <a:tc>
                  <a:txBody>
                    <a:bodyPr/>
                    <a:lstStyle/>
                    <a:p>
                      <a:r>
                        <a:rPr lang="de-AT" sz="1400" smtClean="0"/>
                        <a:t>Gigabyte (GB)</a:t>
                      </a:r>
                      <a:endParaRPr lang="de-AT" sz="1400"/>
                    </a:p>
                  </a:txBody>
                  <a:tcPr/>
                </a:tc>
                <a:tc>
                  <a:txBody>
                    <a:bodyPr/>
                    <a:lstStyle/>
                    <a:p>
                      <a:r>
                        <a:rPr lang="de-AT" sz="1400" smtClean="0"/>
                        <a:t>1.000.000.000</a:t>
                      </a:r>
                      <a:endParaRPr lang="de-AT" sz="1400"/>
                    </a:p>
                  </a:txBody>
                  <a:tcPr/>
                </a:tc>
                <a:tc>
                  <a:txBody>
                    <a:bodyPr/>
                    <a:lstStyle/>
                    <a:p>
                      <a:r>
                        <a:rPr lang="de-AT" sz="1400" smtClean="0"/>
                        <a:t>4.7GB</a:t>
                      </a:r>
                      <a:r>
                        <a:rPr lang="de-AT" sz="1400" baseline="0" smtClean="0"/>
                        <a:t> entsprechen der Kapazität einer DVD.</a:t>
                      </a:r>
                      <a:endParaRPr lang="de-AT" sz="1400"/>
                    </a:p>
                  </a:txBody>
                  <a:tcPr/>
                </a:tc>
              </a:tr>
              <a:tr h="370840">
                <a:tc>
                  <a:txBody>
                    <a:bodyPr/>
                    <a:lstStyle/>
                    <a:p>
                      <a:r>
                        <a:rPr lang="de-AT" sz="1400" smtClean="0"/>
                        <a:t>Terabyte (TB)</a:t>
                      </a:r>
                      <a:endParaRPr lang="de-AT" sz="1400"/>
                    </a:p>
                  </a:txBody>
                  <a:tcPr/>
                </a:tc>
                <a:tc>
                  <a:txBody>
                    <a:bodyPr/>
                    <a:lstStyle/>
                    <a:p>
                      <a:r>
                        <a:rPr lang="de-AT" sz="1400" smtClean="0"/>
                        <a:t>1.000.000.000.000</a:t>
                      </a:r>
                      <a:endParaRPr lang="de-AT" sz="1400"/>
                    </a:p>
                  </a:txBody>
                  <a:tcPr/>
                </a:tc>
                <a:tc>
                  <a:txBody>
                    <a:bodyPr/>
                    <a:lstStyle/>
                    <a:p>
                      <a:r>
                        <a:rPr lang="de-AT" sz="1400" smtClean="0"/>
                        <a:t>250.000 MP3-Dateien.</a:t>
                      </a:r>
                    </a:p>
                    <a:p>
                      <a:r>
                        <a:rPr lang="de-AT" sz="1400" smtClean="0"/>
                        <a:t>1 PC-Festplatte</a:t>
                      </a:r>
                    </a:p>
                    <a:p>
                      <a:r>
                        <a:rPr lang="de-AT" sz="1400" smtClean="0"/>
                        <a:t>500TB</a:t>
                      </a:r>
                      <a:r>
                        <a:rPr lang="de-AT" sz="1400" baseline="0" smtClean="0"/>
                        <a:t> ist die Menge an Daten, die Facebook pro Tag produziert</a:t>
                      </a:r>
                      <a:endParaRPr lang="de-AT" sz="1400"/>
                    </a:p>
                  </a:txBody>
                  <a:tcPr/>
                </a:tc>
              </a:tr>
              <a:tr h="370840">
                <a:tc>
                  <a:txBody>
                    <a:bodyPr/>
                    <a:lstStyle/>
                    <a:p>
                      <a:r>
                        <a:rPr lang="de-AT" sz="1400" smtClean="0"/>
                        <a:t>Petabyte (PB)</a:t>
                      </a:r>
                      <a:endParaRPr lang="de-AT" sz="1400"/>
                    </a:p>
                  </a:txBody>
                  <a:tcPr/>
                </a:tc>
                <a:tc>
                  <a:txBody>
                    <a:bodyPr/>
                    <a:lstStyle/>
                    <a:p>
                      <a:r>
                        <a:rPr lang="de-AT" sz="1400" smtClean="0"/>
                        <a:t>1.000.000.000.000.000</a:t>
                      </a:r>
                      <a:endParaRPr lang="de-AT" sz="1400"/>
                    </a:p>
                  </a:txBody>
                  <a:tcPr/>
                </a:tc>
                <a:tc>
                  <a:txBody>
                    <a:bodyPr/>
                    <a:lstStyle/>
                    <a:p>
                      <a:r>
                        <a:rPr lang="de-AT" sz="1400" smtClean="0"/>
                        <a:t>1000</a:t>
                      </a:r>
                      <a:r>
                        <a:rPr lang="de-AT" sz="1400" baseline="0" smtClean="0"/>
                        <a:t> PC-Festplatten.</a:t>
                      </a:r>
                      <a:endParaRPr lang="de-AT" sz="1400"/>
                    </a:p>
                  </a:txBody>
                  <a:tcPr/>
                </a:tc>
              </a:tr>
              <a:tr h="370840">
                <a:tc>
                  <a:txBody>
                    <a:bodyPr/>
                    <a:lstStyle/>
                    <a:p>
                      <a:r>
                        <a:rPr lang="de-AT" sz="1400" smtClean="0"/>
                        <a:t>Exabyte (EB)</a:t>
                      </a:r>
                      <a:endParaRPr lang="de-AT" sz="140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AT" sz="1400" smtClean="0"/>
                        <a:t>1.000.000.000.000.000.000</a:t>
                      </a:r>
                    </a:p>
                  </a:txBody>
                  <a:tcPr/>
                </a:tc>
                <a:tc>
                  <a:txBody>
                    <a:bodyPr/>
                    <a:lstStyle/>
                    <a:p>
                      <a:r>
                        <a:rPr lang="de-AT" sz="1400" smtClean="0">
                          <a:effectLst/>
                        </a:rPr>
                        <a:t>2.5 Exabytes entspricht der 12.5-fachen Datenmenge aller jemals gedruckten Bücher.</a:t>
                      </a:r>
                      <a:endParaRPr lang="en-US" sz="1400" smtClean="0"/>
                    </a:p>
                  </a:txBody>
                  <a:tcPr/>
                </a:tc>
              </a:tr>
              <a:tr h="370840">
                <a:tc>
                  <a:txBody>
                    <a:bodyPr/>
                    <a:lstStyle/>
                    <a:p>
                      <a:r>
                        <a:rPr lang="de-AT" sz="1400" smtClean="0"/>
                        <a:t>Zettabyte (ZB)</a:t>
                      </a:r>
                      <a:endParaRPr lang="de-AT" sz="140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AT" sz="1400" smtClean="0"/>
                        <a:t>1.000.000.000.000.000.000.000</a:t>
                      </a:r>
                    </a:p>
                  </a:txBody>
                  <a:tcPr/>
                </a:tc>
                <a:tc>
                  <a:txBody>
                    <a:bodyPr/>
                    <a:lstStyle/>
                    <a:p>
                      <a:r>
                        <a:rPr lang="en-US" sz="1400" smtClean="0"/>
                        <a:t>Die im Jahr 2011 weltweit produzierte digitale</a:t>
                      </a:r>
                      <a:r>
                        <a:rPr lang="en-US" sz="1400" baseline="0" smtClean="0"/>
                        <a:t> </a:t>
                      </a:r>
                      <a:r>
                        <a:rPr lang="en-US" sz="1400" smtClean="0"/>
                        <a:t>Datenmenge (1.8 ZB) würde 57.5 Milliarden 32GB Apple iPads mit Daten befüllen.</a:t>
                      </a:r>
                      <a:endParaRPr lang="de-AT" sz="1400"/>
                    </a:p>
                  </a:txBody>
                  <a:tcPr/>
                </a:tc>
              </a:tr>
              <a:tr h="370840">
                <a:tc>
                  <a:txBody>
                    <a:bodyPr/>
                    <a:lstStyle/>
                    <a:p>
                      <a:r>
                        <a:rPr lang="de-AT" sz="1400" smtClean="0"/>
                        <a:t>Yottabyte (YB)</a:t>
                      </a:r>
                      <a:endParaRPr lang="de-AT" sz="140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AT" sz="1400" smtClean="0"/>
                        <a:t>1.000.000.000.000.000.000.000.000</a:t>
                      </a:r>
                    </a:p>
                  </a:txBody>
                  <a:tcPr/>
                </a:tc>
                <a:tc>
                  <a:txBody>
                    <a:bodyPr/>
                    <a:lstStyle/>
                    <a:p>
                      <a:r>
                        <a:rPr lang="de-AT" sz="1400" smtClean="0"/>
                        <a:t>Unbeschreiblich viel!!!</a:t>
                      </a:r>
                      <a:endParaRPr lang="de-AT" sz="1400"/>
                    </a:p>
                  </a:txBody>
                  <a:tcPr/>
                </a:tc>
              </a:tr>
            </a:tbl>
          </a:graphicData>
        </a:graphic>
      </p:graphicFrame>
    </p:spTree>
    <p:extLst>
      <p:ext uri="{BB962C8B-B14F-4D97-AF65-F5344CB8AC3E}">
        <p14:creationId xmlns:p14="http://schemas.microsoft.com/office/powerpoint/2010/main" val="411731689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de-AT" smtClean="0"/>
              <a:t>Daten - das „neue Gold“, das „Erdöl der Zukunft“.</a:t>
            </a:r>
          </a:p>
          <a:p>
            <a:r>
              <a:rPr lang="de-AT" smtClean="0"/>
              <a:t>Die sinnvolle Analyse und Verknüpfung von Daten ist die Basis für:</a:t>
            </a:r>
          </a:p>
          <a:p>
            <a:pPr lvl="1"/>
            <a:r>
              <a:rPr lang="de-AT" smtClean="0"/>
              <a:t>Neue Technologien.</a:t>
            </a:r>
          </a:p>
          <a:p>
            <a:pPr lvl="1"/>
            <a:r>
              <a:rPr lang="de-AT" smtClean="0"/>
              <a:t>Dienstleistungen.</a:t>
            </a:r>
          </a:p>
          <a:p>
            <a:pPr lvl="1"/>
            <a:r>
              <a:rPr lang="de-AT" smtClean="0"/>
              <a:t>Neue Umsatzquellen und Marktsegmente.</a:t>
            </a:r>
          </a:p>
          <a:p>
            <a:pPr lvl="1"/>
            <a:r>
              <a:rPr lang="de-AT" smtClean="0"/>
              <a:t>Kosteneinsparungen und höhere Effizienz.</a:t>
            </a:r>
          </a:p>
          <a:p>
            <a:pPr lvl="1"/>
            <a:r>
              <a:rPr lang="de-AT"/>
              <a:t>Jobs</a:t>
            </a:r>
            <a:r>
              <a:rPr lang="de-AT" smtClean="0"/>
              <a:t>.</a:t>
            </a:r>
            <a:endParaRPr lang="de-AT"/>
          </a:p>
        </p:txBody>
      </p:sp>
      <p:sp>
        <p:nvSpPr>
          <p:cNvPr id="5" name="Title 1"/>
          <p:cNvSpPr>
            <a:spLocks noGrp="1"/>
          </p:cNvSpPr>
          <p:nvPr>
            <p:ph type="title"/>
          </p:nvPr>
        </p:nvSpPr>
        <p:spPr>
          <a:xfrm>
            <a:off x="457200" y="274638"/>
            <a:ext cx="8229600" cy="1143000"/>
          </a:xfrm>
        </p:spPr>
        <p:txBody>
          <a:bodyPr>
            <a:normAutofit/>
          </a:bodyPr>
          <a:lstStyle/>
          <a:p>
            <a:r>
              <a:rPr lang="de-AT" sz="3600" b="1" smtClean="0"/>
              <a:t>Was sind die </a:t>
            </a:r>
            <a:r>
              <a:rPr lang="de-AT" sz="3600" b="1">
                <a:solidFill>
                  <a:schemeClr val="accent6">
                    <a:lumMod val="75000"/>
                  </a:schemeClr>
                </a:solidFill>
              </a:rPr>
              <a:t>Chancen </a:t>
            </a:r>
            <a:r>
              <a:rPr lang="de-AT" sz="3600" b="1" smtClean="0"/>
              <a:t>von </a:t>
            </a:r>
            <a:r>
              <a:rPr lang="de-AT" sz="3600" b="1" smtClean="0">
                <a:solidFill>
                  <a:schemeClr val="accent6">
                    <a:lumMod val="75000"/>
                  </a:schemeClr>
                </a:solidFill>
              </a:rPr>
              <a:t>Big Data</a:t>
            </a:r>
            <a:endParaRPr lang="de-AT" sz="3600" b="1"/>
          </a:p>
        </p:txBody>
      </p:sp>
    </p:spTree>
    <p:extLst>
      <p:ext uri="{BB962C8B-B14F-4D97-AF65-F5344CB8AC3E}">
        <p14:creationId xmlns:p14="http://schemas.microsoft.com/office/powerpoint/2010/main" val="61288668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de-AT" smtClean="0"/>
              <a:t>Neue Berufsbilder.</a:t>
            </a:r>
          </a:p>
          <a:p>
            <a:pPr lvl="1"/>
            <a:r>
              <a:rPr lang="de-AT" smtClean="0"/>
              <a:t>Data-Scientist.</a:t>
            </a:r>
          </a:p>
          <a:p>
            <a:pPr lvl="1"/>
            <a:r>
              <a:rPr lang="de-AT" smtClean="0"/>
              <a:t>Data-Artist.</a:t>
            </a:r>
          </a:p>
          <a:p>
            <a:pPr lvl="1"/>
            <a:r>
              <a:rPr lang="de-AT"/>
              <a:t>u</a:t>
            </a:r>
            <a:r>
              <a:rPr lang="de-AT" smtClean="0"/>
              <a:t>vm.</a:t>
            </a:r>
          </a:p>
          <a:p>
            <a:r>
              <a:rPr lang="de-AT"/>
              <a:t>Daten werden auch in Zukunft der Jobmotor sein</a:t>
            </a:r>
          </a:p>
        </p:txBody>
      </p:sp>
      <p:sp>
        <p:nvSpPr>
          <p:cNvPr id="5" name="Title 1"/>
          <p:cNvSpPr>
            <a:spLocks noGrp="1"/>
          </p:cNvSpPr>
          <p:nvPr>
            <p:ph type="title"/>
          </p:nvPr>
        </p:nvSpPr>
        <p:spPr>
          <a:xfrm>
            <a:off x="457200" y="274638"/>
            <a:ext cx="8229600" cy="1143000"/>
          </a:xfrm>
        </p:spPr>
        <p:txBody>
          <a:bodyPr>
            <a:normAutofit/>
          </a:bodyPr>
          <a:lstStyle/>
          <a:p>
            <a:r>
              <a:rPr lang="de-AT" sz="3600" b="1" smtClean="0"/>
              <a:t>Was sind die </a:t>
            </a:r>
            <a:r>
              <a:rPr lang="de-AT" sz="3600" b="1">
                <a:solidFill>
                  <a:schemeClr val="accent6">
                    <a:lumMod val="75000"/>
                  </a:schemeClr>
                </a:solidFill>
              </a:rPr>
              <a:t>Chancen </a:t>
            </a:r>
            <a:r>
              <a:rPr lang="de-AT" sz="3600" b="1" smtClean="0"/>
              <a:t>von Big Data</a:t>
            </a:r>
            <a:endParaRPr lang="de-AT" sz="3600" b="1"/>
          </a:p>
        </p:txBody>
      </p:sp>
    </p:spTree>
    <p:extLst>
      <p:ext uri="{BB962C8B-B14F-4D97-AF65-F5344CB8AC3E}">
        <p14:creationId xmlns:p14="http://schemas.microsoft.com/office/powerpoint/2010/main" val="8267567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lgn="ctr">
              <a:buNone/>
            </a:pPr>
            <a:r>
              <a:rPr lang="de-AT" sz="2400" b="1" smtClean="0"/>
              <a:t>eBAY</a:t>
            </a:r>
            <a:endParaRPr lang="de-AT" sz="2200" b="1" smtClean="0"/>
          </a:p>
          <a:p>
            <a:pPr marL="0" indent="0">
              <a:buNone/>
            </a:pPr>
            <a:r>
              <a:rPr lang="de-AT" sz="2200" b="1" smtClean="0"/>
              <a:t>Gayatri </a:t>
            </a:r>
            <a:r>
              <a:rPr lang="de-AT" sz="2200" b="1"/>
              <a:t>Patel, Datenanalyse-Expertin und Direktorin beim weltweit größten Online-Marktplatz </a:t>
            </a:r>
            <a:r>
              <a:rPr lang="de-AT" sz="2200" b="1" smtClean="0"/>
              <a:t>eBay:</a:t>
            </a:r>
          </a:p>
          <a:p>
            <a:pPr marL="0" indent="0">
              <a:buNone/>
            </a:pPr>
            <a:endParaRPr lang="de-AT" sz="2200" i="1" smtClean="0"/>
          </a:p>
          <a:p>
            <a:pPr marL="0" indent="0">
              <a:buNone/>
            </a:pPr>
            <a:r>
              <a:rPr lang="de-AT" sz="2200" i="1" smtClean="0"/>
              <a:t>„Für </a:t>
            </a:r>
            <a:r>
              <a:rPr lang="de-AT" sz="2200" i="1"/>
              <a:t>einen Konzern wie ebay gilt: Je mehr wir vom Kunden wissen, desto besseren Service können wir ihm bieten. Denn mit den richtigen Daten lautet die Regel, die Waren finden mich und ich muss sie nicht mehr lang suchen. Das ist ein Vorteil für den Kunden, aber auch für das Unternehmen. Wir sammeln Daten, um besser zu wissen und zu verstehen, was unsere Kunden brauchen und können darauf unser Angebot ausrichten.“</a:t>
            </a:r>
          </a:p>
        </p:txBody>
      </p:sp>
      <p:sp>
        <p:nvSpPr>
          <p:cNvPr id="6" name="TextBox 5"/>
          <p:cNvSpPr txBox="1"/>
          <p:nvPr/>
        </p:nvSpPr>
        <p:spPr>
          <a:xfrm>
            <a:off x="467544" y="6525344"/>
            <a:ext cx="8280920" cy="276999"/>
          </a:xfrm>
          <a:prstGeom prst="rect">
            <a:avLst/>
          </a:prstGeom>
          <a:noFill/>
        </p:spPr>
        <p:txBody>
          <a:bodyPr wrap="square" rtlCol="0">
            <a:spAutoFit/>
          </a:bodyPr>
          <a:lstStyle/>
          <a:p>
            <a:r>
              <a:rPr lang="de-AT" sz="1200" b="1"/>
              <a:t>Q</a:t>
            </a:r>
            <a:r>
              <a:rPr lang="de-AT" sz="1200" b="1" smtClean="0"/>
              <a:t>uelle</a:t>
            </a:r>
            <a:r>
              <a:rPr lang="de-AT" sz="1200" b="1"/>
              <a:t>: http://www.academia-superior.at/think/einzelansicht/article/big-data-big-questions-big-discussions.html</a:t>
            </a:r>
          </a:p>
        </p:txBody>
      </p:sp>
      <p:sp>
        <p:nvSpPr>
          <p:cNvPr id="7" name="Title 1"/>
          <p:cNvSpPr>
            <a:spLocks noGrp="1"/>
          </p:cNvSpPr>
          <p:nvPr>
            <p:ph type="title"/>
          </p:nvPr>
        </p:nvSpPr>
        <p:spPr>
          <a:xfrm>
            <a:off x="457200" y="274638"/>
            <a:ext cx="8229600" cy="1143000"/>
          </a:xfrm>
        </p:spPr>
        <p:txBody>
          <a:bodyPr>
            <a:normAutofit/>
          </a:bodyPr>
          <a:lstStyle/>
          <a:p>
            <a:r>
              <a:rPr lang="de-AT" sz="3600" b="1" smtClean="0"/>
              <a:t>Einsatzbeispiele von </a:t>
            </a:r>
            <a:r>
              <a:rPr lang="de-AT" sz="3600" b="1" smtClean="0">
                <a:solidFill>
                  <a:schemeClr val="accent6">
                    <a:lumMod val="75000"/>
                  </a:schemeClr>
                </a:solidFill>
              </a:rPr>
              <a:t>Big Data</a:t>
            </a:r>
            <a:endParaRPr lang="de-AT" sz="3600" b="1"/>
          </a:p>
        </p:txBody>
      </p:sp>
    </p:spTree>
    <p:extLst>
      <p:ext uri="{BB962C8B-B14F-4D97-AF65-F5344CB8AC3E}">
        <p14:creationId xmlns:p14="http://schemas.microsoft.com/office/powerpoint/2010/main" val="214444070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0000" lnSpcReduction="20000"/>
          </a:bodyPr>
          <a:lstStyle/>
          <a:p>
            <a:pPr marL="0" indent="0" algn="ctr">
              <a:buNone/>
            </a:pPr>
            <a:r>
              <a:rPr lang="de-AT" sz="3400" b="1" smtClean="0"/>
              <a:t>TARGET</a:t>
            </a:r>
          </a:p>
          <a:p>
            <a:pPr marL="0" indent="0">
              <a:buNone/>
            </a:pPr>
            <a:r>
              <a:rPr lang="de-AT" i="1" smtClean="0"/>
              <a:t>„Studien </a:t>
            </a:r>
            <a:r>
              <a:rPr lang="de-AT" i="1"/>
              <a:t>haben mehrfach gezeigt, dass Frauen, die im dritten und vierten Monat schwanger sind, oft neue Marken ausprobieren. Dazu hatte sich die US-Warenhauskette Target etwas ganz Besonderes einfallen lassen. Aus riesigen Mengen an persönlichen Daten bei Twitter </a:t>
            </a:r>
            <a:r>
              <a:rPr lang="de-AT" i="1" smtClean="0"/>
              <a:t>und Facebook </a:t>
            </a:r>
            <a:r>
              <a:rPr lang="de-AT" i="1"/>
              <a:t>hat sie ermittelt, welche Nutzerinnen wohl gerade schwanger sein dürften und sie gezielt beworben</a:t>
            </a:r>
            <a:r>
              <a:rPr lang="de-AT" i="1" smtClean="0"/>
              <a:t>.“</a:t>
            </a:r>
            <a:endParaRPr lang="de-AT" i="1"/>
          </a:p>
          <a:p>
            <a:pPr marL="0" indent="0">
              <a:buNone/>
            </a:pPr>
            <a:endParaRPr lang="de-AT" i="1"/>
          </a:p>
          <a:p>
            <a:pPr marL="0" indent="0">
              <a:buNone/>
            </a:pPr>
            <a:r>
              <a:rPr lang="de-AT" i="1" smtClean="0"/>
              <a:t>„Das </a:t>
            </a:r>
            <a:r>
              <a:rPr lang="de-AT" i="1"/>
              <a:t>war nur scheinbar eine gute Idee: Wie </a:t>
            </a:r>
            <a:r>
              <a:rPr lang="de-AT" i="1" smtClean="0"/>
              <a:t>die „New York Times“ </a:t>
            </a:r>
            <a:r>
              <a:rPr lang="de-AT" i="1"/>
              <a:t>berichtete, spielten sich in manchen Familien wahre Dramen ab – da einige Eltern noch nichts davon wussten, dass sie bald Großeltern werden. Statt neuer Kundinnen erntete die Handelskette massive Kritik, viele der Frauen fühlten sich regelrecht verfolgt</a:t>
            </a:r>
            <a:r>
              <a:rPr lang="de-AT" i="1" smtClean="0"/>
              <a:t>.“</a:t>
            </a:r>
            <a:endParaRPr lang="de-AT" i="1"/>
          </a:p>
          <a:p>
            <a:pPr marL="0" indent="0">
              <a:buNone/>
            </a:pPr>
            <a:endParaRPr lang="de-AT" i="1"/>
          </a:p>
          <a:p>
            <a:pPr marL="0" indent="0">
              <a:buNone/>
            </a:pPr>
            <a:r>
              <a:rPr lang="de-AT" i="1" smtClean="0"/>
              <a:t>„Das </a:t>
            </a:r>
            <a:r>
              <a:rPr lang="de-AT" i="1"/>
              <a:t>Projekt ging schief, der Ansatz dahinter aber hat Zukunft</a:t>
            </a:r>
            <a:r>
              <a:rPr lang="de-AT" i="1" smtClean="0"/>
              <a:t>.“</a:t>
            </a:r>
            <a:endParaRPr lang="de-AT" i="1"/>
          </a:p>
        </p:txBody>
      </p:sp>
      <p:sp>
        <p:nvSpPr>
          <p:cNvPr id="4" name="TextBox 3"/>
          <p:cNvSpPr txBox="1"/>
          <p:nvPr/>
        </p:nvSpPr>
        <p:spPr>
          <a:xfrm>
            <a:off x="467544" y="6525344"/>
            <a:ext cx="8280920" cy="276999"/>
          </a:xfrm>
          <a:prstGeom prst="rect">
            <a:avLst/>
          </a:prstGeom>
          <a:noFill/>
        </p:spPr>
        <p:txBody>
          <a:bodyPr wrap="square" rtlCol="0">
            <a:spAutoFit/>
          </a:bodyPr>
          <a:lstStyle/>
          <a:p>
            <a:r>
              <a:rPr lang="de-AT" sz="1200" b="1"/>
              <a:t>Q</a:t>
            </a:r>
            <a:r>
              <a:rPr lang="de-AT" sz="1200" b="1" smtClean="0"/>
              <a:t>uelle</a:t>
            </a:r>
            <a:r>
              <a:rPr lang="de-AT" sz="1200" b="1"/>
              <a:t>: http://www.welt.de/wirtschaft/webwelt/article114121023/Wie-die-Sammler-von-Big-Data-uns-durchleuchten.html</a:t>
            </a:r>
          </a:p>
        </p:txBody>
      </p:sp>
      <p:sp>
        <p:nvSpPr>
          <p:cNvPr id="6" name="Title 1"/>
          <p:cNvSpPr>
            <a:spLocks noGrp="1"/>
          </p:cNvSpPr>
          <p:nvPr>
            <p:ph type="title"/>
          </p:nvPr>
        </p:nvSpPr>
        <p:spPr>
          <a:xfrm>
            <a:off x="457200" y="274638"/>
            <a:ext cx="8229600" cy="1143000"/>
          </a:xfrm>
        </p:spPr>
        <p:txBody>
          <a:bodyPr>
            <a:normAutofit/>
          </a:bodyPr>
          <a:lstStyle/>
          <a:p>
            <a:r>
              <a:rPr lang="de-AT" sz="3600" b="1" smtClean="0"/>
              <a:t>Einsatzbeispiele von </a:t>
            </a:r>
            <a:r>
              <a:rPr lang="de-AT" sz="3600" b="1" smtClean="0">
                <a:solidFill>
                  <a:schemeClr val="accent6">
                    <a:lumMod val="75000"/>
                  </a:schemeClr>
                </a:solidFill>
              </a:rPr>
              <a:t>Big Data</a:t>
            </a:r>
            <a:endParaRPr lang="de-AT" sz="3600" b="1"/>
          </a:p>
        </p:txBody>
      </p:sp>
    </p:spTree>
    <p:extLst>
      <p:ext uri="{BB962C8B-B14F-4D97-AF65-F5344CB8AC3E}">
        <p14:creationId xmlns:p14="http://schemas.microsoft.com/office/powerpoint/2010/main" val="29634018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lgn="ctr">
              <a:buNone/>
            </a:pPr>
            <a:r>
              <a:rPr lang="de-AT" sz="2400" b="1" smtClean="0"/>
              <a:t>VERIZON</a:t>
            </a:r>
          </a:p>
          <a:p>
            <a:pPr marL="0" indent="0">
              <a:buNone/>
            </a:pPr>
            <a:r>
              <a:rPr lang="de-AT" sz="2200" i="1" smtClean="0"/>
              <a:t>„Der </a:t>
            </a:r>
            <a:r>
              <a:rPr lang="de-AT" sz="2200" i="1"/>
              <a:t>US-Telekom-Anbieter Verizon hat sich ein System patentieren lassen, das anhand von Facebook-Einträgen und anderer öffentlich gemachter Äußerungen, erkennt, ob sich Paare streiten oder gerade frisch verliebt sind. Entsprechend schaltet das Unternehmen auf den gerade eingeschalteten TV-Programmen Werbung: für eine Therapie oder für ein romantisches Wochenende</a:t>
            </a:r>
            <a:r>
              <a:rPr lang="de-AT" sz="2200" i="1" smtClean="0"/>
              <a:t>.“</a:t>
            </a:r>
            <a:endParaRPr lang="de-AT" sz="2200" i="1"/>
          </a:p>
        </p:txBody>
      </p:sp>
      <p:sp>
        <p:nvSpPr>
          <p:cNvPr id="6" name="Title 1"/>
          <p:cNvSpPr>
            <a:spLocks noGrp="1"/>
          </p:cNvSpPr>
          <p:nvPr>
            <p:ph type="title"/>
          </p:nvPr>
        </p:nvSpPr>
        <p:spPr>
          <a:xfrm>
            <a:off x="457200" y="274638"/>
            <a:ext cx="8229600" cy="1143000"/>
          </a:xfrm>
        </p:spPr>
        <p:txBody>
          <a:bodyPr>
            <a:normAutofit/>
          </a:bodyPr>
          <a:lstStyle/>
          <a:p>
            <a:r>
              <a:rPr lang="de-AT" sz="3600" b="1" smtClean="0"/>
              <a:t>Einsatzbeispiele von </a:t>
            </a:r>
            <a:r>
              <a:rPr lang="de-AT" sz="3600" b="1" smtClean="0">
                <a:solidFill>
                  <a:schemeClr val="accent6">
                    <a:lumMod val="75000"/>
                  </a:schemeClr>
                </a:solidFill>
              </a:rPr>
              <a:t>Big Data</a:t>
            </a:r>
            <a:endParaRPr lang="de-AT" sz="3600" b="1"/>
          </a:p>
        </p:txBody>
      </p:sp>
      <p:sp>
        <p:nvSpPr>
          <p:cNvPr id="7" name="TextBox 6"/>
          <p:cNvSpPr txBox="1"/>
          <p:nvPr/>
        </p:nvSpPr>
        <p:spPr>
          <a:xfrm>
            <a:off x="467544" y="6525344"/>
            <a:ext cx="8280920" cy="276999"/>
          </a:xfrm>
          <a:prstGeom prst="rect">
            <a:avLst/>
          </a:prstGeom>
          <a:noFill/>
        </p:spPr>
        <p:txBody>
          <a:bodyPr wrap="square" rtlCol="0">
            <a:spAutoFit/>
          </a:bodyPr>
          <a:lstStyle/>
          <a:p>
            <a:r>
              <a:rPr lang="de-AT" sz="1200" b="1"/>
              <a:t>Q</a:t>
            </a:r>
            <a:r>
              <a:rPr lang="de-AT" sz="1200" b="1" smtClean="0"/>
              <a:t>uelle</a:t>
            </a:r>
            <a:r>
              <a:rPr lang="de-AT" sz="1200" b="1"/>
              <a:t>: http://www.welt.de/wirtschaft/webwelt/article114121023/Wie-die-Sammler-von-Big-Data-uns-durchleuchten.html</a:t>
            </a:r>
          </a:p>
        </p:txBody>
      </p:sp>
    </p:spTree>
    <p:extLst>
      <p:ext uri="{BB962C8B-B14F-4D97-AF65-F5344CB8AC3E}">
        <p14:creationId xmlns:p14="http://schemas.microsoft.com/office/powerpoint/2010/main" val="35614729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lgn="ctr">
              <a:buNone/>
            </a:pPr>
            <a:r>
              <a:rPr lang="de-AT" sz="2400" b="1" smtClean="0"/>
              <a:t>OTTO</a:t>
            </a:r>
          </a:p>
          <a:p>
            <a:pPr marL="0" indent="0">
              <a:buNone/>
            </a:pPr>
            <a:r>
              <a:rPr lang="de-AT" sz="2400" i="1" smtClean="0"/>
              <a:t>„Beim </a:t>
            </a:r>
            <a:r>
              <a:rPr lang="de-AT" sz="2400" i="1"/>
              <a:t>Versender Otto fließen pro Woche einige Hundert Millionen Datensätze ein. Mit neuen Analyseverfahren hält Otto nach eigenen Angaben 30 Prozent weniger ungebrauchte Waren im Lager vor als vorher</a:t>
            </a:r>
            <a:r>
              <a:rPr lang="de-AT" sz="2400" i="1" smtClean="0"/>
              <a:t>.“</a:t>
            </a:r>
            <a:endParaRPr lang="de-AT" sz="2200" i="1"/>
          </a:p>
        </p:txBody>
      </p:sp>
      <p:sp>
        <p:nvSpPr>
          <p:cNvPr id="6" name="Title 1"/>
          <p:cNvSpPr>
            <a:spLocks noGrp="1"/>
          </p:cNvSpPr>
          <p:nvPr>
            <p:ph type="title"/>
          </p:nvPr>
        </p:nvSpPr>
        <p:spPr>
          <a:xfrm>
            <a:off x="457200" y="274638"/>
            <a:ext cx="8229600" cy="1143000"/>
          </a:xfrm>
        </p:spPr>
        <p:txBody>
          <a:bodyPr>
            <a:normAutofit/>
          </a:bodyPr>
          <a:lstStyle/>
          <a:p>
            <a:r>
              <a:rPr lang="de-AT" sz="3600" b="1" smtClean="0"/>
              <a:t>Einsatzbeispiele von </a:t>
            </a:r>
            <a:r>
              <a:rPr lang="de-AT" sz="3600" b="1" smtClean="0">
                <a:solidFill>
                  <a:schemeClr val="accent6">
                    <a:lumMod val="75000"/>
                  </a:schemeClr>
                </a:solidFill>
              </a:rPr>
              <a:t>Big Data</a:t>
            </a:r>
            <a:endParaRPr lang="de-AT" sz="3600" b="1"/>
          </a:p>
        </p:txBody>
      </p:sp>
      <p:sp>
        <p:nvSpPr>
          <p:cNvPr id="7" name="TextBox 6"/>
          <p:cNvSpPr txBox="1"/>
          <p:nvPr/>
        </p:nvSpPr>
        <p:spPr>
          <a:xfrm>
            <a:off x="467544" y="6525344"/>
            <a:ext cx="8280920" cy="276999"/>
          </a:xfrm>
          <a:prstGeom prst="rect">
            <a:avLst/>
          </a:prstGeom>
          <a:noFill/>
        </p:spPr>
        <p:txBody>
          <a:bodyPr wrap="square" rtlCol="0">
            <a:spAutoFit/>
          </a:bodyPr>
          <a:lstStyle/>
          <a:p>
            <a:r>
              <a:rPr lang="de-AT" sz="1200" b="1"/>
              <a:t>Q</a:t>
            </a:r>
            <a:r>
              <a:rPr lang="de-AT" sz="1200" b="1" smtClean="0"/>
              <a:t>uelle</a:t>
            </a:r>
            <a:r>
              <a:rPr lang="de-AT" sz="1200" b="1"/>
              <a:t>: http://www.welt.de/wirtschaft/webwelt/article114121023/Wie-die-Sammler-von-Big-Data-uns-durchleuchten.html</a:t>
            </a:r>
          </a:p>
        </p:txBody>
      </p:sp>
    </p:spTree>
    <p:extLst>
      <p:ext uri="{BB962C8B-B14F-4D97-AF65-F5344CB8AC3E}">
        <p14:creationId xmlns:p14="http://schemas.microsoft.com/office/powerpoint/2010/main" val="324182603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lgn="ctr">
              <a:buNone/>
            </a:pPr>
            <a:r>
              <a:rPr lang="de-AT" sz="2400" b="1" smtClean="0"/>
              <a:t>DM</a:t>
            </a:r>
          </a:p>
          <a:p>
            <a:pPr marL="0" indent="0">
              <a:buNone/>
            </a:pPr>
            <a:r>
              <a:rPr lang="de-AT" sz="2400" i="1" smtClean="0"/>
              <a:t>„Zu </a:t>
            </a:r>
            <a:r>
              <a:rPr lang="de-AT" sz="2400" i="1"/>
              <a:t>den aktivsten Big-Data-Anwendern in Deutschland gehört dm. Der Drogeriekonzern hat die Umsätze vieler Jahre analysiert und weiß nun, wann welche Filiale zu welchen Zeiten wie viel Personal baucht. Somit wissen die Mitarbeiter über ihre Arbeitszeiten vier bis acht Wochen im Voraus Bescheid und müssen deutlich weniger spontane Sonderschichten einlegen</a:t>
            </a:r>
            <a:r>
              <a:rPr lang="de-AT" sz="2400" i="1" smtClean="0"/>
              <a:t>.“</a:t>
            </a:r>
            <a:endParaRPr lang="de-AT" sz="2200" i="1"/>
          </a:p>
        </p:txBody>
      </p:sp>
      <p:sp>
        <p:nvSpPr>
          <p:cNvPr id="6" name="Title 1"/>
          <p:cNvSpPr>
            <a:spLocks noGrp="1"/>
          </p:cNvSpPr>
          <p:nvPr>
            <p:ph type="title"/>
          </p:nvPr>
        </p:nvSpPr>
        <p:spPr>
          <a:xfrm>
            <a:off x="457200" y="274638"/>
            <a:ext cx="8229600" cy="1143000"/>
          </a:xfrm>
        </p:spPr>
        <p:txBody>
          <a:bodyPr>
            <a:normAutofit/>
          </a:bodyPr>
          <a:lstStyle/>
          <a:p>
            <a:r>
              <a:rPr lang="de-AT" sz="3600" b="1" smtClean="0"/>
              <a:t>Einsatzbeispiele von </a:t>
            </a:r>
            <a:r>
              <a:rPr lang="de-AT" sz="3600" b="1" smtClean="0">
                <a:solidFill>
                  <a:schemeClr val="accent6">
                    <a:lumMod val="75000"/>
                  </a:schemeClr>
                </a:solidFill>
              </a:rPr>
              <a:t>Big Data</a:t>
            </a:r>
            <a:endParaRPr lang="de-AT" sz="3600" b="1"/>
          </a:p>
        </p:txBody>
      </p:sp>
      <p:sp>
        <p:nvSpPr>
          <p:cNvPr id="7" name="TextBox 6"/>
          <p:cNvSpPr txBox="1"/>
          <p:nvPr/>
        </p:nvSpPr>
        <p:spPr>
          <a:xfrm>
            <a:off x="467544" y="6525344"/>
            <a:ext cx="8280920" cy="276999"/>
          </a:xfrm>
          <a:prstGeom prst="rect">
            <a:avLst/>
          </a:prstGeom>
          <a:noFill/>
        </p:spPr>
        <p:txBody>
          <a:bodyPr wrap="square" rtlCol="0">
            <a:spAutoFit/>
          </a:bodyPr>
          <a:lstStyle/>
          <a:p>
            <a:r>
              <a:rPr lang="de-AT" sz="1200" b="1"/>
              <a:t>Q</a:t>
            </a:r>
            <a:r>
              <a:rPr lang="de-AT" sz="1200" b="1" smtClean="0"/>
              <a:t>uelle</a:t>
            </a:r>
            <a:r>
              <a:rPr lang="de-AT" sz="1200" b="1"/>
              <a:t>: http://www.welt.de/wirtschaft/webwelt/article114121023/Wie-die-Sammler-von-Big-Data-uns-durchleuchten.html</a:t>
            </a:r>
          </a:p>
        </p:txBody>
      </p:sp>
    </p:spTree>
    <p:extLst>
      <p:ext uri="{BB962C8B-B14F-4D97-AF65-F5344CB8AC3E}">
        <p14:creationId xmlns:p14="http://schemas.microsoft.com/office/powerpoint/2010/main" val="412507586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863" y="1328738"/>
            <a:ext cx="9058275" cy="4200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itle 1"/>
          <p:cNvSpPr>
            <a:spLocks noGrp="1"/>
          </p:cNvSpPr>
          <p:nvPr>
            <p:ph type="title"/>
          </p:nvPr>
        </p:nvSpPr>
        <p:spPr>
          <a:xfrm>
            <a:off x="457200" y="274638"/>
            <a:ext cx="8229600" cy="1143000"/>
          </a:xfrm>
        </p:spPr>
        <p:txBody>
          <a:bodyPr>
            <a:normAutofit/>
          </a:bodyPr>
          <a:lstStyle/>
          <a:p>
            <a:r>
              <a:rPr lang="de-AT" sz="3600" b="1" smtClean="0"/>
              <a:t>Einsatzbeispiele von </a:t>
            </a:r>
            <a:r>
              <a:rPr lang="de-AT" sz="3600" b="1" smtClean="0">
                <a:solidFill>
                  <a:schemeClr val="accent6">
                    <a:lumMod val="75000"/>
                  </a:schemeClr>
                </a:solidFill>
              </a:rPr>
              <a:t>Big Data</a:t>
            </a:r>
            <a:endParaRPr lang="de-AT" sz="3600" b="1"/>
          </a:p>
        </p:txBody>
      </p:sp>
    </p:spTree>
    <p:extLst>
      <p:ext uri="{BB962C8B-B14F-4D97-AF65-F5344CB8AC3E}">
        <p14:creationId xmlns:p14="http://schemas.microsoft.com/office/powerpoint/2010/main" val="110060448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de-AT" smtClean="0"/>
              <a:t>Herausforderungen: Datenschutz, Achtung der Privatsphäre, Schutz vor Missbrauch</a:t>
            </a:r>
          </a:p>
          <a:p>
            <a:r>
              <a:rPr lang="de-AT" smtClean="0"/>
              <a:t>„Der gläserne Mensch“</a:t>
            </a:r>
          </a:p>
          <a:p>
            <a:r>
              <a:rPr lang="de-AT" smtClean="0"/>
              <a:t>Mangelnde Transparenz der Big Player.</a:t>
            </a:r>
          </a:p>
          <a:p>
            <a:r>
              <a:rPr lang="de-AT" smtClean="0"/>
              <a:t>Big Data erfordert Big Security</a:t>
            </a:r>
          </a:p>
          <a:p>
            <a:pPr lvl="1"/>
            <a:r>
              <a:rPr lang="de-AT" smtClean="0"/>
              <a:t>Wer speichert meine produzierten Daten?</a:t>
            </a:r>
          </a:p>
          <a:p>
            <a:pPr lvl="1"/>
            <a:r>
              <a:rPr lang="de-AT" smtClean="0"/>
              <a:t>Sind meine Daten anonymisiert?</a:t>
            </a:r>
          </a:p>
          <a:p>
            <a:pPr lvl="1"/>
            <a:r>
              <a:rPr lang="de-AT" smtClean="0"/>
              <a:t>Wo werden meine Daten gespeichert?</a:t>
            </a:r>
          </a:p>
          <a:p>
            <a:pPr lvl="1"/>
            <a:r>
              <a:rPr lang="de-AT" smtClean="0"/>
              <a:t>Wer hat Zugriff auf meine Daten?</a:t>
            </a:r>
          </a:p>
        </p:txBody>
      </p:sp>
      <p:sp>
        <p:nvSpPr>
          <p:cNvPr id="5" name="Title 1"/>
          <p:cNvSpPr>
            <a:spLocks noGrp="1"/>
          </p:cNvSpPr>
          <p:nvPr>
            <p:ph type="title"/>
          </p:nvPr>
        </p:nvSpPr>
        <p:spPr>
          <a:xfrm>
            <a:off x="457200" y="274638"/>
            <a:ext cx="8229600" cy="1143000"/>
          </a:xfrm>
        </p:spPr>
        <p:txBody>
          <a:bodyPr>
            <a:normAutofit/>
          </a:bodyPr>
          <a:lstStyle/>
          <a:p>
            <a:r>
              <a:rPr lang="de-AT" sz="3600" b="1" smtClean="0"/>
              <a:t>Was sind die </a:t>
            </a:r>
            <a:r>
              <a:rPr lang="de-AT" sz="3600" b="1" smtClean="0">
                <a:solidFill>
                  <a:schemeClr val="accent6">
                    <a:lumMod val="75000"/>
                  </a:schemeClr>
                </a:solidFill>
              </a:rPr>
              <a:t>Risiken </a:t>
            </a:r>
            <a:r>
              <a:rPr lang="de-AT" sz="3600" b="1" smtClean="0"/>
              <a:t>von </a:t>
            </a:r>
            <a:r>
              <a:rPr lang="de-AT" sz="3600" b="1" smtClean="0">
                <a:solidFill>
                  <a:schemeClr val="accent6">
                    <a:lumMod val="75000"/>
                  </a:schemeClr>
                </a:solidFill>
              </a:rPr>
              <a:t>Big Data</a:t>
            </a:r>
            <a:r>
              <a:rPr lang="de-AT" sz="3600" b="1" smtClean="0"/>
              <a:t>?</a:t>
            </a:r>
            <a:endParaRPr lang="de-AT" sz="3600" b="1"/>
          </a:p>
        </p:txBody>
      </p:sp>
    </p:spTree>
    <p:extLst>
      <p:ext uri="{BB962C8B-B14F-4D97-AF65-F5344CB8AC3E}">
        <p14:creationId xmlns:p14="http://schemas.microsoft.com/office/powerpoint/2010/main" val="23259412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de-AT" smtClean="0"/>
              <a:t>„Recht auf Vergessen“ - Kann ich über meine Daten selbst entscheiden ?</a:t>
            </a:r>
          </a:p>
          <a:p>
            <a:r>
              <a:rPr lang="de-AT" smtClean="0"/>
              <a:t>Politik </a:t>
            </a:r>
            <a:r>
              <a:rPr lang="de-AT"/>
              <a:t>hat sich mit Big Data (noch) nicht ausreichend auseinandergesetzt</a:t>
            </a:r>
            <a:r>
              <a:rPr lang="de-AT" smtClean="0"/>
              <a:t>.</a:t>
            </a:r>
          </a:p>
          <a:p>
            <a:pPr lvl="1"/>
            <a:r>
              <a:rPr lang="de-AT" smtClean="0"/>
              <a:t>Balance zwischen Innovation und Transparenz.</a:t>
            </a:r>
          </a:p>
          <a:p>
            <a:r>
              <a:rPr lang="de-AT" smtClean="0"/>
              <a:t>Zu guter Letzt: Es entscheidet immer noch zu einem grossen Teil der Mensch, was er von sich preisgeben möchte.</a:t>
            </a:r>
            <a:endParaRPr lang="de-AT"/>
          </a:p>
        </p:txBody>
      </p:sp>
      <p:sp>
        <p:nvSpPr>
          <p:cNvPr id="5" name="Title 1"/>
          <p:cNvSpPr>
            <a:spLocks noGrp="1"/>
          </p:cNvSpPr>
          <p:nvPr>
            <p:ph type="title"/>
          </p:nvPr>
        </p:nvSpPr>
        <p:spPr>
          <a:xfrm>
            <a:off x="457200" y="274638"/>
            <a:ext cx="8229600" cy="1143000"/>
          </a:xfrm>
        </p:spPr>
        <p:txBody>
          <a:bodyPr>
            <a:normAutofit/>
          </a:bodyPr>
          <a:lstStyle/>
          <a:p>
            <a:r>
              <a:rPr lang="de-AT" sz="3600" b="1" smtClean="0"/>
              <a:t>Was sind die </a:t>
            </a:r>
            <a:r>
              <a:rPr lang="de-AT" sz="3600" b="1" smtClean="0">
                <a:solidFill>
                  <a:schemeClr val="accent6">
                    <a:lumMod val="75000"/>
                  </a:schemeClr>
                </a:solidFill>
              </a:rPr>
              <a:t>Risiken </a:t>
            </a:r>
            <a:r>
              <a:rPr lang="de-AT" sz="3600" b="1" smtClean="0"/>
              <a:t>von Big Data?</a:t>
            </a:r>
            <a:endParaRPr lang="de-AT" sz="3600" b="1"/>
          </a:p>
        </p:txBody>
      </p:sp>
    </p:spTree>
    <p:extLst>
      <p:ext uri="{BB962C8B-B14F-4D97-AF65-F5344CB8AC3E}">
        <p14:creationId xmlns:p14="http://schemas.microsoft.com/office/powerpoint/2010/main" val="221620956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556606" y="1600200"/>
            <a:ext cx="6030788" cy="4525963"/>
          </a:xfrm>
        </p:spPr>
      </p:pic>
      <p:sp>
        <p:nvSpPr>
          <p:cNvPr id="8" name="Title 1"/>
          <p:cNvSpPr>
            <a:spLocks noGrp="1"/>
          </p:cNvSpPr>
          <p:nvPr>
            <p:ph type="title"/>
          </p:nvPr>
        </p:nvSpPr>
        <p:spPr>
          <a:xfrm>
            <a:off x="457200" y="274638"/>
            <a:ext cx="8229600" cy="1143000"/>
          </a:xfrm>
        </p:spPr>
        <p:txBody>
          <a:bodyPr>
            <a:normAutofit/>
          </a:bodyPr>
          <a:lstStyle/>
          <a:p>
            <a:r>
              <a:rPr lang="de-AT" sz="3600" b="1" smtClean="0"/>
              <a:t>Fragen?</a:t>
            </a:r>
            <a:endParaRPr lang="de-AT" sz="3600" b="1"/>
          </a:p>
        </p:txBody>
      </p:sp>
    </p:spTree>
    <p:extLst>
      <p:ext uri="{BB962C8B-B14F-4D97-AF65-F5344CB8AC3E}">
        <p14:creationId xmlns:p14="http://schemas.microsoft.com/office/powerpoint/2010/main" val="395481911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Subtitle 20"/>
          <p:cNvSpPr>
            <a:spLocks noGrp="1"/>
          </p:cNvSpPr>
          <p:nvPr>
            <p:ph type="subTitle" idx="1"/>
          </p:nvPr>
        </p:nvSpPr>
        <p:spPr>
          <a:xfrm>
            <a:off x="732701" y="3629025"/>
            <a:ext cx="4127331" cy="1780547"/>
          </a:xfrm>
          <a:solidFill>
            <a:schemeClr val="bg1"/>
          </a:solidFill>
        </p:spPr>
        <p:txBody>
          <a:bodyPr>
            <a:noAutofit/>
          </a:bodyPr>
          <a:lstStyle/>
          <a:p>
            <a:pPr algn="l"/>
            <a:r>
              <a:rPr lang="en-US" sz="2000" smtClean="0">
                <a:solidFill>
                  <a:schemeClr val="tx1">
                    <a:lumMod val="65000"/>
                    <a:lumOff val="35000"/>
                  </a:schemeClr>
                </a:solidFill>
              </a:rPr>
              <a:t>Was bedeutet Big Data für Euch als SchülerIn? Was sind die Chancen und Risiken?</a:t>
            </a:r>
          </a:p>
          <a:p>
            <a:pPr algn="l"/>
            <a:endParaRPr lang="en-US" sz="2000" smtClean="0">
              <a:solidFill>
                <a:schemeClr val="tx1">
                  <a:lumMod val="65000"/>
                  <a:lumOff val="35000"/>
                </a:schemeClr>
              </a:solidFill>
            </a:endParaRPr>
          </a:p>
          <a:p>
            <a:pPr algn="l"/>
            <a:r>
              <a:rPr lang="en-US" sz="2000" smtClean="0">
                <a:solidFill>
                  <a:schemeClr val="tx1">
                    <a:lumMod val="65000"/>
                    <a:lumOff val="35000"/>
                  </a:schemeClr>
                </a:solidFill>
              </a:rPr>
              <a:t>Innsbruck, 16.5.2013</a:t>
            </a:r>
            <a:endParaRPr lang="en-US" sz="2000" dirty="0" smtClean="0">
              <a:solidFill>
                <a:schemeClr val="tx1">
                  <a:lumMod val="65000"/>
                  <a:lumOff val="35000"/>
                </a:schemeClr>
              </a:solidFill>
            </a:endParaRPr>
          </a:p>
        </p:txBody>
      </p:sp>
      <p:sp>
        <p:nvSpPr>
          <p:cNvPr id="20" name="Title 19"/>
          <p:cNvSpPr>
            <a:spLocks noGrp="1"/>
          </p:cNvSpPr>
          <p:nvPr>
            <p:ph type="ctrTitle"/>
          </p:nvPr>
        </p:nvSpPr>
        <p:spPr>
          <a:xfrm>
            <a:off x="732701" y="1746249"/>
            <a:ext cx="4118134" cy="1765301"/>
          </a:xfrm>
        </p:spPr>
        <p:txBody>
          <a:bodyPr/>
          <a:lstStyle/>
          <a:p>
            <a:pPr algn="l"/>
            <a:r>
              <a:rPr lang="en-US" sz="3600" smtClean="0"/>
              <a:t>Big Data</a:t>
            </a:r>
            <a:endParaRPr lang="en-US" sz="3600" dirty="0"/>
          </a:p>
        </p:txBody>
      </p:sp>
      <p:sp>
        <p:nvSpPr>
          <p:cNvPr id="210" name="Subtitle 2"/>
          <p:cNvSpPr txBox="1">
            <a:spLocks/>
          </p:cNvSpPr>
          <p:nvPr/>
        </p:nvSpPr>
        <p:spPr>
          <a:xfrm>
            <a:off x="763488" y="6237312"/>
            <a:ext cx="2872408" cy="723176"/>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r>
              <a:rPr lang="de-AT" sz="1400" b="1" smtClean="0">
                <a:hlinkClick r:id="rId3"/>
              </a:rPr>
              <a:t>bernhard.kainrath@netapp.com</a:t>
            </a:r>
            <a:endParaRPr lang="de-AT" sz="1400" b="1" smtClean="0"/>
          </a:p>
          <a:p>
            <a:pPr algn="l"/>
            <a:r>
              <a:rPr lang="de-AT" sz="1400" b="1" smtClean="0">
                <a:hlinkClick r:id="rId4"/>
              </a:rPr>
              <a:t>http://bkainrath.org</a:t>
            </a:r>
            <a:endParaRPr lang="de-AT" sz="1400" b="1" smtClean="0"/>
          </a:p>
          <a:p>
            <a:pPr algn="l"/>
            <a:endParaRPr lang="de-AT"/>
          </a:p>
        </p:txBody>
      </p:sp>
    </p:spTree>
    <p:extLst>
      <p:ext uri="{BB962C8B-B14F-4D97-AF65-F5344CB8AC3E}">
        <p14:creationId xmlns:p14="http://schemas.microsoft.com/office/powerpoint/2010/main" val="9214091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860</Words>
  <Application>Microsoft Office PowerPoint</Application>
  <PresentationFormat>On-screen Show (4:3)</PresentationFormat>
  <Paragraphs>126</Paragraphs>
  <Slides>19</Slides>
  <Notes>19</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Big Data</vt:lpstr>
      <vt:lpstr>PowerPoint Presentation</vt:lpstr>
      <vt:lpstr>Was ist Big Data?</vt:lpstr>
      <vt:lpstr>Wachstum der Datenmengen über die Zeit</vt:lpstr>
      <vt:lpstr>Datenexplosion der letzten Jahre...</vt:lpstr>
      <vt:lpstr>...und kein Ende in Sicht!</vt:lpstr>
      <vt:lpstr>Aber wieviel Daten sind das überhaupt?</vt:lpstr>
      <vt:lpstr>Was sind die Chancen von Big Data</vt:lpstr>
      <vt:lpstr>Was sind die Chancen von Big Data</vt:lpstr>
      <vt:lpstr>Einsatzbeispiele von Big Data</vt:lpstr>
      <vt:lpstr>Einsatzbeispiele von Big Data</vt:lpstr>
      <vt:lpstr>Einsatzbeispiele von Big Data</vt:lpstr>
      <vt:lpstr>Einsatzbeispiele von Big Data</vt:lpstr>
      <vt:lpstr>Einsatzbeispiele von Big Data</vt:lpstr>
      <vt:lpstr>Einsatzbeispiele von Big Data</vt:lpstr>
      <vt:lpstr>Was sind die Risiken von Big Data?</vt:lpstr>
      <vt:lpstr>Was sind die Risiken von Big Data?</vt:lpstr>
      <vt:lpstr>Fragen?</vt:lpstr>
      <vt:lpstr>Big Data</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Bernhard Kainrath</dc:creator>
  <cp:lastModifiedBy>Max Headroom</cp:lastModifiedBy>
  <cp:revision>313</cp:revision>
  <cp:lastPrinted>2012-12-10T14:57:59Z</cp:lastPrinted>
  <dcterms:created xsi:type="dcterms:W3CDTF">2012-05-11T05:19:27Z</dcterms:created>
  <dcterms:modified xsi:type="dcterms:W3CDTF">2013-05-16T17:15:31Z</dcterms:modified>
</cp:coreProperties>
</file>