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72" r:id="rId4"/>
    <p:sldId id="265" r:id="rId5"/>
    <p:sldId id="269" r:id="rId6"/>
    <p:sldId id="277" r:id="rId7"/>
    <p:sldId id="270" r:id="rId8"/>
    <p:sldId id="271" r:id="rId9"/>
    <p:sldId id="276" r:id="rId10"/>
    <p:sldId id="274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1431" autoAdjust="0"/>
  </p:normalViewPr>
  <p:slideViewPr>
    <p:cSldViewPr>
      <p:cViewPr varScale="1">
        <p:scale>
          <a:sx n="45" d="100"/>
          <a:sy n="45" d="100"/>
        </p:scale>
        <p:origin x="-21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FE1E6-5FD5-4F6D-830C-DD948405DEC1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EA272-0191-402D-BE13-535D96421B80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5126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2998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4569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1381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93691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311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2232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EA272-0191-402D-BE13-535D96421B80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223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214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287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6025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499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80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8245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402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304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4242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8086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666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4081F-7E51-4D99-B12D-F7D809057A0B}" type="datetimeFigureOut">
              <a:rPr lang="de-AT" smtClean="0"/>
              <a:t>16.05.2012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1A9B2-9B9C-4150-9131-1C5117A9F3E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275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kainrath.org/" TargetMode="External"/><Relationship Id="rId2" Type="http://schemas.openxmlformats.org/officeDocument/2006/relationships/hyperlink" Target="mailto:bernhard.kainrath@netapp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9.png"/><Relationship Id="rId18" Type="http://schemas.openxmlformats.org/officeDocument/2006/relationships/image" Target="../media/image13.jpeg"/><Relationship Id="rId3" Type="http://schemas.openxmlformats.org/officeDocument/2006/relationships/image" Target="../media/image1.jpeg"/><Relationship Id="rId21" Type="http://schemas.openxmlformats.org/officeDocument/2006/relationships/image" Target="../media/image16.gif"/><Relationship Id="rId7" Type="http://schemas.openxmlformats.org/officeDocument/2006/relationships/image" Target="../media/image4.jpeg"/><Relationship Id="rId12" Type="http://schemas.openxmlformats.org/officeDocument/2006/relationships/image" Target="../media/image8.jpeg"/><Relationship Id="rId17" Type="http://schemas.openxmlformats.org/officeDocument/2006/relationships/image" Target="../media/image12.jpeg"/><Relationship Id="rId25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6" Type="http://schemas.openxmlformats.org/officeDocument/2006/relationships/hyperlink" Target="http://www.engadget.com/2012/03/20/deezer-music-streaming-service-rolls-out-offline-mode-still-not/" TargetMode="External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hyperlink" Target="http://phandroid.s3.amazonaws.com/wp-content/uploads/2011/04/spotify.jpg" TargetMode="External"/><Relationship Id="rId24" Type="http://schemas.openxmlformats.org/officeDocument/2006/relationships/image" Target="../media/image19.jpeg"/><Relationship Id="rId5" Type="http://schemas.openxmlformats.org/officeDocument/2006/relationships/hyperlink" Target="http://blogs-images.forbes.com/tomiogeron/files/2012/01/facebook_logo2.png" TargetMode="External"/><Relationship Id="rId15" Type="http://schemas.openxmlformats.org/officeDocument/2006/relationships/image" Target="../media/image11.png"/><Relationship Id="rId23" Type="http://schemas.openxmlformats.org/officeDocument/2006/relationships/image" Target="../media/image18.jpeg"/><Relationship Id="rId10" Type="http://schemas.openxmlformats.org/officeDocument/2006/relationships/image" Target="../media/image7.png"/><Relationship Id="rId19" Type="http://schemas.openxmlformats.org/officeDocument/2006/relationships/image" Target="../media/image14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Relationship Id="rId14" Type="http://schemas.openxmlformats.org/officeDocument/2006/relationships/image" Target="../media/image10.png"/><Relationship Id="rId22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bernhard.kainrath@netapp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log.kainrath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smtClean="0"/>
              <a:t>Was bedeutet </a:t>
            </a:r>
            <a:r>
              <a:rPr lang="de-AT" smtClean="0">
                <a:solidFill>
                  <a:schemeClr val="accent6">
                    <a:lumMod val="75000"/>
                  </a:schemeClr>
                </a:solidFill>
              </a:rPr>
              <a:t>CLOUD</a:t>
            </a:r>
            <a:r>
              <a:rPr lang="de-AT" smtClean="0"/>
              <a:t> für mich als SchülerIn ?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08" y="5636840"/>
            <a:ext cx="6400800" cy="1752600"/>
          </a:xfrm>
        </p:spPr>
        <p:txBody>
          <a:bodyPr/>
          <a:lstStyle/>
          <a:p>
            <a:pPr algn="l"/>
            <a:r>
              <a:rPr lang="de-AT" smtClean="0">
                <a:hlinkClick r:id="rId2"/>
              </a:rPr>
              <a:t>bernhard.kainrath@netapp.com</a:t>
            </a:r>
            <a:endParaRPr lang="de-AT" smtClean="0"/>
          </a:p>
          <a:p>
            <a:pPr algn="l"/>
            <a:r>
              <a:rPr lang="de-AT" smtClean="0">
                <a:hlinkClick r:id="rId3"/>
              </a:rPr>
              <a:t>http://bkainrath.org</a:t>
            </a:r>
            <a:endParaRPr lang="de-AT" smtClean="0"/>
          </a:p>
          <a:p>
            <a:pPr algn="l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160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Was ist </a:t>
            </a:r>
            <a:r>
              <a:rPr lang="de-AT" smtClean="0">
                <a:solidFill>
                  <a:schemeClr val="accent6">
                    <a:lumMod val="75000"/>
                  </a:schemeClr>
                </a:solidFill>
              </a:rPr>
              <a:t>Cloud-Computing</a:t>
            </a:r>
            <a:r>
              <a:rPr lang="de-AT" smtClean="0"/>
              <a:t> ?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30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b="1" u="sng" smtClean="0"/>
              <a:t>Wikipedia sagt:</a:t>
            </a:r>
            <a:endParaRPr lang="en-US" sz="3500" b="1" u="sng"/>
          </a:p>
          <a:p>
            <a:pPr marL="0" indent="0" algn="ctr">
              <a:buNone/>
            </a:pPr>
            <a:r>
              <a:rPr lang="de-DE" i="1" smtClean="0"/>
              <a:t>„Cloud-Computing umschreibt </a:t>
            </a:r>
            <a:r>
              <a:rPr lang="de-DE" i="1"/>
              <a:t>den Ansatz, abstrahierte </a:t>
            </a:r>
            <a:r>
              <a:rPr lang="de-DE" i="1" smtClean="0"/>
              <a:t>IT-Infrastrukturen (z.B</a:t>
            </a:r>
            <a:r>
              <a:rPr lang="de-DE" i="1"/>
              <a:t>. Rechenkapazität, Datenspeicher, Netzwerkkapazitäten oder auch </a:t>
            </a:r>
            <a:r>
              <a:rPr lang="de-DE" i="1" smtClean="0"/>
              <a:t>fertige Software) </a:t>
            </a:r>
            <a:r>
              <a:rPr lang="de-DE" i="1"/>
              <a:t>dynamisch an den Bedarf angepasst über ein Netzwerk zur Verfügung zu stellen. Aus Nutzersicht scheint die zur Verfügung gestellte abstrahierte IT-Infrastruktur fern und undurchsichtig, wie in einer „Wolke“ verhüllt, zu geschehen</a:t>
            </a:r>
            <a:r>
              <a:rPr lang="de-DE" i="1" smtClean="0"/>
              <a:t>.“</a:t>
            </a:r>
            <a:endParaRPr lang="de-AT" i="1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9552" y="1556792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de-AT" i="1" smtClean="0"/>
          </a:p>
          <a:p>
            <a:pPr marL="0" indent="0">
              <a:buFont typeface="Arial" pitchFamily="34" charset="0"/>
              <a:buNone/>
            </a:pPr>
            <a:endParaRPr lang="de-AT" i="1"/>
          </a:p>
          <a:p>
            <a:pPr marL="0" indent="0" algn="ctr">
              <a:buFont typeface="Arial" pitchFamily="34" charset="0"/>
              <a:buNone/>
            </a:pPr>
            <a:endParaRPr lang="de-AT" i="1"/>
          </a:p>
          <a:p>
            <a:pPr marL="0" indent="0" algn="ctr">
              <a:buFont typeface="Arial" pitchFamily="34" charset="0"/>
              <a:buNone/>
            </a:pPr>
            <a:r>
              <a:rPr lang="de-AT" sz="4000" b="1" smtClean="0"/>
              <a:t>VERGESST DAS BITTE GLEICH WIEDER</a:t>
            </a:r>
            <a:endParaRPr lang="de-AT" sz="4000" b="1"/>
          </a:p>
        </p:txBody>
      </p:sp>
    </p:spTree>
    <p:extLst>
      <p:ext uri="{BB962C8B-B14F-4D97-AF65-F5344CB8AC3E}">
        <p14:creationId xmlns:p14="http://schemas.microsoft.com/office/powerpoint/2010/main" val="369369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Es gibt soviele Dinge im Alltag, die einfach funktionieren wenn wir Sie brauchen</a:t>
            </a:r>
          </a:p>
          <a:p>
            <a:pPr lvl="1"/>
            <a:r>
              <a:rPr lang="en-US" smtClean="0"/>
              <a:t>Auto</a:t>
            </a:r>
          </a:p>
          <a:p>
            <a:pPr lvl="1"/>
            <a:r>
              <a:rPr lang="en-US" smtClean="0"/>
              <a:t>Fernsehen</a:t>
            </a:r>
          </a:p>
          <a:p>
            <a:pPr lvl="1"/>
            <a:r>
              <a:rPr lang="en-US" smtClean="0"/>
              <a:t>Strom</a:t>
            </a:r>
          </a:p>
          <a:p>
            <a:pPr lvl="1"/>
            <a:r>
              <a:rPr lang="en-US" smtClean="0"/>
              <a:t>…</a:t>
            </a:r>
          </a:p>
          <a:p>
            <a:r>
              <a:rPr lang="en-US" smtClean="0"/>
              <a:t>Wir machen uns keine Gedanken darüber, wie diese Dinge funktionieren</a:t>
            </a:r>
          </a:p>
          <a:p>
            <a:r>
              <a:rPr lang="en-US" smtClean="0"/>
              <a:t>Sie funktionieren einfach !</a:t>
            </a:r>
          </a:p>
          <a:p>
            <a:r>
              <a:rPr lang="en-US" smtClean="0"/>
              <a:t>Immer, wenn wir sie brauchen !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9168" y="274638"/>
            <a:ext cx="8867328" cy="1143000"/>
          </a:xfrm>
        </p:spPr>
        <p:txBody>
          <a:bodyPr>
            <a:normAutofit fontScale="90000"/>
          </a:bodyPr>
          <a:lstStyle/>
          <a:p>
            <a:r>
              <a:rPr lang="de-AT" smtClean="0"/>
              <a:t>Viele Dinge sind heute selbstverständlich geworden – auch die </a:t>
            </a:r>
            <a:r>
              <a:rPr lang="de-AT" sz="4900">
                <a:solidFill>
                  <a:schemeClr val="accent6">
                    <a:lumMod val="75000"/>
                  </a:schemeClr>
                </a:solidFill>
              </a:rPr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94619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smtClean="0"/>
              <a:t>Was sind die Merkmale von </a:t>
            </a:r>
            <a:r>
              <a:rPr lang="de-AT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Cloud-Computing </a:t>
            </a:r>
            <a:r>
              <a:rPr lang="de-AT" smtClean="0"/>
              <a:t>?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r>
              <a:rPr lang="en-US" smtClean="0"/>
              <a:t>Ist </a:t>
            </a:r>
            <a:r>
              <a:rPr lang="en-US">
                <a:solidFill>
                  <a:srgbClr val="00B0F0"/>
                </a:solidFill>
              </a:rPr>
              <a:t>irgendwo</a:t>
            </a:r>
            <a:r>
              <a:rPr lang="en-US" smtClean="0"/>
              <a:t> da draussen </a:t>
            </a:r>
            <a:r>
              <a:rPr lang="en-US">
                <a:solidFill>
                  <a:srgbClr val="00B0F0"/>
                </a:solidFill>
              </a:rPr>
              <a:t>im Internet </a:t>
            </a:r>
            <a:r>
              <a:rPr lang="en-US" smtClean="0"/>
              <a:t>!</a:t>
            </a:r>
          </a:p>
          <a:p>
            <a:r>
              <a:rPr lang="en-US" smtClean="0"/>
              <a:t>Keine Ahnung, wie </a:t>
            </a:r>
            <a:r>
              <a:rPr lang="en-US">
                <a:solidFill>
                  <a:srgbClr val="00B0F0"/>
                </a:solidFill>
              </a:rPr>
              <a:t>Cloud</a:t>
            </a:r>
            <a:r>
              <a:rPr lang="en-US" smtClean="0"/>
              <a:t> funktioniert !</a:t>
            </a:r>
          </a:p>
          <a:p>
            <a:r>
              <a:rPr lang="en-US" smtClean="0"/>
              <a:t>Liefert mir die </a:t>
            </a:r>
            <a:r>
              <a:rPr lang="en-US" smtClean="0">
                <a:solidFill>
                  <a:srgbClr val="00B0F0"/>
                </a:solidFill>
              </a:rPr>
              <a:t>Informationen</a:t>
            </a:r>
            <a:r>
              <a:rPr lang="en-US" smtClean="0"/>
              <a:t> und </a:t>
            </a:r>
            <a:r>
              <a:rPr lang="en-US" smtClean="0">
                <a:solidFill>
                  <a:srgbClr val="00B0F0"/>
                </a:solidFill>
              </a:rPr>
              <a:t>Dienste</a:t>
            </a:r>
            <a:r>
              <a:rPr lang="en-US" smtClean="0"/>
              <a:t>, die ich jetzt gerade brauche !</a:t>
            </a:r>
          </a:p>
          <a:p>
            <a:r>
              <a:rPr lang="en-US" smtClean="0"/>
              <a:t>Ist </a:t>
            </a:r>
            <a:r>
              <a:rPr lang="en-US">
                <a:solidFill>
                  <a:srgbClr val="00B0F0"/>
                </a:solidFill>
              </a:rPr>
              <a:t>zu jeder Zeit </a:t>
            </a:r>
            <a:r>
              <a:rPr lang="en-US" smtClean="0"/>
              <a:t>und </a:t>
            </a:r>
            <a:r>
              <a:rPr lang="en-US">
                <a:solidFill>
                  <a:srgbClr val="00B0F0"/>
                </a:solidFill>
              </a:rPr>
              <a:t>an jedem Ort </a:t>
            </a:r>
            <a:r>
              <a:rPr lang="en-US" smtClean="0"/>
              <a:t>für mich da !</a:t>
            </a:r>
          </a:p>
          <a:p>
            <a:r>
              <a:rPr lang="en-US"/>
              <a:t>Kostet</a:t>
            </a:r>
            <a:r>
              <a:rPr lang="en-US" smtClean="0"/>
              <a:t> </a:t>
            </a:r>
            <a:r>
              <a:rPr lang="en-US">
                <a:solidFill>
                  <a:srgbClr val="00B0F0"/>
                </a:solidFill>
              </a:rPr>
              <a:t>wenig</a:t>
            </a:r>
            <a:r>
              <a:rPr lang="en-US" smtClean="0"/>
              <a:t> oder gar </a:t>
            </a:r>
            <a:r>
              <a:rPr lang="en-US" smtClean="0">
                <a:solidFill>
                  <a:srgbClr val="00B0F0"/>
                </a:solidFill>
              </a:rPr>
              <a:t>nix</a:t>
            </a:r>
            <a:r>
              <a:rPr lang="en-US" smtClean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283233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>
            <a:off x="1364886" y="1353761"/>
            <a:ext cx="6303458" cy="4523512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068" name="Picture 20" descr="2011_3_11_amaz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01168"/>
            <a:ext cx="1351968" cy="135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ropbo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74" y="4509120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blogs-images.forbes.com/tomiogeron/files/2012/05/facebook_logo2-300x3002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666" y="1772816"/>
            <a:ext cx="633115" cy="63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New app allows you to send anyone a private message on Twitte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09" y="1624788"/>
            <a:ext cx="661219" cy="64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www.alphamimageconsulting.com/picts/youtube-logo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672" y="4332251"/>
            <a:ext cx="1165101" cy="72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s://encrypted-tbn2.google.com/images?q=tbn:ANd9GcSDpzRLGbQQELyriXVJwIFknYEmLzFxJL29dkQZrBi_L_Zxfbuwfw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64900"/>
            <a:ext cx="1413689" cy="5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Clou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605" y="2091706"/>
            <a:ext cx="963398" cy="11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://phandroid.s3.amazonaws.com/wp-content/uploads/2011/04/spotify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773" y="2328351"/>
            <a:ext cx="821214" cy="82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Simfy 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728" y="3594348"/>
            <a:ext cx="93345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iTunes Store 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283" y="4311342"/>
            <a:ext cx="1460393" cy="34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Napster 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351" y="3065047"/>
            <a:ext cx="95250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Deezer music streaming service rolls out offline mode, still not available in the US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741" y="2060848"/>
            <a:ext cx="1180734" cy="68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google logo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283" y="4747089"/>
            <a:ext cx="1724500" cy="71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google plus logo 9 Steps To Getting Started With Google Plus For Your Nonprofit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146" y="2761469"/>
            <a:ext cx="831156" cy="90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Google_drive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942" y="3356992"/>
            <a:ext cx="1392422" cy="104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6" name="Picture 48" descr="icon_iphone.gif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9" y="884"/>
            <a:ext cx="1248463" cy="205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 descr="ipad 2 review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026" y="117686"/>
            <a:ext cx="2156974" cy="143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9" name="Picture 51" descr="laptop, umpc laptop, laptop manufacturer, China laptop manufacturer, China umpc laptop manufacturer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380" y="4983281"/>
            <a:ext cx="2285281" cy="194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1" name="Picture 53" descr="DellComputer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9" y="5437170"/>
            <a:ext cx="1913502" cy="140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eft-Right Arrow 9"/>
          <p:cNvSpPr/>
          <p:nvPr/>
        </p:nvSpPr>
        <p:spPr>
          <a:xfrm rot="2210285">
            <a:off x="638951" y="2243595"/>
            <a:ext cx="1209743" cy="3595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4" name="Left-Right Arrow 33"/>
          <p:cNvSpPr/>
          <p:nvPr/>
        </p:nvSpPr>
        <p:spPr>
          <a:xfrm rot="7347280">
            <a:off x="7379285" y="1983900"/>
            <a:ext cx="1209743" cy="3595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5" name="Left-Right Arrow 34"/>
          <p:cNvSpPr/>
          <p:nvPr/>
        </p:nvSpPr>
        <p:spPr>
          <a:xfrm rot="19020009">
            <a:off x="1834611" y="5959031"/>
            <a:ext cx="1209743" cy="3595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6" name="Left-Right Arrow 35"/>
          <p:cNvSpPr/>
          <p:nvPr/>
        </p:nvSpPr>
        <p:spPr>
          <a:xfrm rot="2737009">
            <a:off x="6233819" y="5535456"/>
            <a:ext cx="1209743" cy="3595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28" name="Picture 4" descr="Skype-Logo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41" y="2609559"/>
            <a:ext cx="972319" cy="97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3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mtClean="0"/>
              <a:t>Was sind die Gefahren von </a:t>
            </a:r>
            <a:r>
              <a:rPr lang="de-AT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Cloud</a:t>
            </a:r>
            <a:r>
              <a:rPr lang="de-AT" smtClean="0"/>
              <a:t> ?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smtClean="0"/>
              <a:t>Wem </a:t>
            </a:r>
            <a:r>
              <a:rPr lang="de-AT">
                <a:solidFill>
                  <a:srgbClr val="00B0F0"/>
                </a:solidFill>
              </a:rPr>
              <a:t>gehört</a:t>
            </a:r>
            <a:r>
              <a:rPr lang="de-AT" smtClean="0"/>
              <a:t> die Cloud ?</a:t>
            </a:r>
          </a:p>
          <a:p>
            <a:r>
              <a:rPr lang="de-AT" smtClean="0"/>
              <a:t>Wer </a:t>
            </a:r>
            <a:r>
              <a:rPr lang="de-AT">
                <a:solidFill>
                  <a:srgbClr val="00B0F0"/>
                </a:solidFill>
              </a:rPr>
              <a:t>verwaltet</a:t>
            </a:r>
            <a:r>
              <a:rPr lang="de-AT" smtClean="0"/>
              <a:t> eigentlich die </a:t>
            </a:r>
            <a:r>
              <a:rPr lang="de-AT">
                <a:solidFill>
                  <a:srgbClr val="00B0F0"/>
                </a:solidFill>
              </a:rPr>
              <a:t>Cloud</a:t>
            </a:r>
            <a:r>
              <a:rPr lang="de-AT" smtClean="0"/>
              <a:t> ?</a:t>
            </a:r>
          </a:p>
          <a:p>
            <a:r>
              <a:rPr lang="de-AT">
                <a:solidFill>
                  <a:srgbClr val="00B0F0"/>
                </a:solidFill>
              </a:rPr>
              <a:t>Wo</a:t>
            </a:r>
            <a:r>
              <a:rPr lang="de-AT" smtClean="0"/>
              <a:t> werden meine Daten </a:t>
            </a:r>
            <a:r>
              <a:rPr lang="de-AT">
                <a:solidFill>
                  <a:srgbClr val="00B0F0"/>
                </a:solidFill>
              </a:rPr>
              <a:t>gespeichert</a:t>
            </a:r>
            <a:r>
              <a:rPr lang="de-AT" smtClean="0"/>
              <a:t> ?</a:t>
            </a:r>
          </a:p>
          <a:p>
            <a:r>
              <a:rPr lang="de-AT">
                <a:solidFill>
                  <a:srgbClr val="00B0F0"/>
                </a:solidFill>
              </a:rPr>
              <a:t>Wie schnell </a:t>
            </a:r>
            <a:r>
              <a:rPr lang="de-AT" smtClean="0"/>
              <a:t>bekomme ich meine Daten wieder, wenn sie gelöscht werden ?</a:t>
            </a:r>
          </a:p>
          <a:p>
            <a:pPr lvl="1"/>
            <a:endParaRPr lang="de-AT" smtClean="0"/>
          </a:p>
        </p:txBody>
      </p:sp>
    </p:spTree>
    <p:extLst>
      <p:ext uri="{BB962C8B-B14F-4D97-AF65-F5344CB8AC3E}">
        <p14:creationId xmlns:p14="http://schemas.microsoft.com/office/powerpoint/2010/main" val="124635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0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Cloud-Computing</a:t>
            </a:r>
            <a:r>
              <a:rPr lang="de-AT" smtClean="0"/>
              <a:t> im Berufsleben</a:t>
            </a:r>
            <a:endParaRPr lang="de-A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326" y="1484784"/>
            <a:ext cx="278382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77280" y="5848672"/>
            <a:ext cx="6851104" cy="748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mtClean="0"/>
              <a:t>Wie sieht mein </a:t>
            </a:r>
            <a:r>
              <a:rPr lang="en-US">
                <a:solidFill>
                  <a:srgbClr val="00B0F0"/>
                </a:solidFill>
              </a:rPr>
              <a:t>Cloud-A</a:t>
            </a:r>
            <a:r>
              <a:rPr lang="en-US" smtClean="0">
                <a:solidFill>
                  <a:srgbClr val="00B0F0"/>
                </a:solidFill>
              </a:rPr>
              <a:t>rbeitsalltag</a:t>
            </a:r>
            <a:r>
              <a:rPr lang="en-US" smtClean="0"/>
              <a:t> aus ?</a:t>
            </a:r>
          </a:p>
        </p:txBody>
      </p:sp>
    </p:spTree>
    <p:extLst>
      <p:ext uri="{BB962C8B-B14F-4D97-AF65-F5344CB8AC3E}">
        <p14:creationId xmlns:p14="http://schemas.microsoft.com/office/powerpoint/2010/main" val="355902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smtClean="0"/>
              <a:t>Wie wird Euer </a:t>
            </a:r>
            <a:r>
              <a:rPr lang="de-AT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Cloud-Arbeitstag</a:t>
            </a:r>
            <a:r>
              <a:rPr lang="de-AT" smtClean="0"/>
              <a:t> einmal aussehen ?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smtClean="0"/>
              <a:t>Das Arbeitsverhalten hat sich stark verändert</a:t>
            </a:r>
          </a:p>
          <a:p>
            <a:pPr lvl="1"/>
            <a:r>
              <a:rPr lang="de-AT" smtClean="0"/>
              <a:t>Arbeiten von </a:t>
            </a:r>
            <a:r>
              <a:rPr lang="de-AT">
                <a:solidFill>
                  <a:srgbClr val="00B0F0"/>
                </a:solidFill>
              </a:rPr>
              <a:t>unterwegs</a:t>
            </a:r>
          </a:p>
          <a:p>
            <a:pPr lvl="1"/>
            <a:r>
              <a:rPr lang="de-AT" smtClean="0"/>
              <a:t>Ständige </a:t>
            </a:r>
            <a:r>
              <a:rPr lang="de-AT">
                <a:solidFill>
                  <a:srgbClr val="00B0F0"/>
                </a:solidFill>
              </a:rPr>
              <a:t>Erreichbarkeit</a:t>
            </a:r>
          </a:p>
          <a:p>
            <a:r>
              <a:rPr lang="de-AT" smtClean="0"/>
              <a:t>In allen Firmen ist Sparen angesagt</a:t>
            </a:r>
          </a:p>
          <a:p>
            <a:pPr lvl="1"/>
            <a:r>
              <a:rPr lang="de-AT" smtClean="0"/>
              <a:t>Thin Clients statt vollwertiger PCs (</a:t>
            </a:r>
            <a:r>
              <a:rPr lang="de-AT">
                <a:solidFill>
                  <a:srgbClr val="00B0F0"/>
                </a:solidFill>
              </a:rPr>
              <a:t>„Private Cloud“</a:t>
            </a:r>
            <a:r>
              <a:rPr lang="de-AT" smtClean="0"/>
              <a:t>)</a:t>
            </a:r>
          </a:p>
          <a:p>
            <a:pPr lvl="1"/>
            <a:r>
              <a:rPr lang="de-AT">
                <a:solidFill>
                  <a:srgbClr val="00B0F0"/>
                </a:solidFill>
              </a:rPr>
              <a:t>„Flexible Office</a:t>
            </a:r>
            <a:r>
              <a:rPr lang="de-AT" smtClean="0">
                <a:solidFill>
                  <a:srgbClr val="00B0F0"/>
                </a:solidFill>
              </a:rPr>
              <a:t>“</a:t>
            </a:r>
          </a:p>
          <a:p>
            <a:pPr lvl="1"/>
            <a:r>
              <a:rPr lang="de-AT"/>
              <a:t>Telefonieren in der Cloud</a:t>
            </a:r>
          </a:p>
          <a:p>
            <a:pPr lvl="1"/>
            <a:endParaRPr lang="de-AT" smtClean="0"/>
          </a:p>
          <a:p>
            <a:pPr lvl="1"/>
            <a:endParaRPr lang="de-AT" smtClean="0"/>
          </a:p>
        </p:txBody>
      </p:sp>
    </p:spTree>
    <p:extLst>
      <p:ext uri="{BB962C8B-B14F-4D97-AF65-F5344CB8AC3E}">
        <p14:creationId xmlns:p14="http://schemas.microsoft.com/office/powerpoint/2010/main" val="296340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mtClean="0"/>
              <a:t>Quiz</a:t>
            </a:r>
            <a:endParaRPr lang="de-AT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de-AT" smtClean="0"/>
              <a:t>Nenne mir mindestens 3 Merkmale von Cloud-Computing !</a:t>
            </a:r>
          </a:p>
          <a:p>
            <a:r>
              <a:rPr lang="de-AT" smtClean="0"/>
              <a:t>Nenne mir 3 Beispiele aus Deinem Privatleben, in dem Du mit Cloud zu tun hattest !</a:t>
            </a:r>
          </a:p>
          <a:p>
            <a:r>
              <a:rPr lang="de-AT" smtClean="0"/>
              <a:t>Was sind die Gefahren von Cloud ?</a:t>
            </a:r>
          </a:p>
          <a:p>
            <a:pPr lvl="1"/>
            <a:endParaRPr lang="de-AT" smtClean="0"/>
          </a:p>
        </p:txBody>
      </p:sp>
    </p:spTree>
    <p:extLst>
      <p:ext uri="{BB962C8B-B14F-4D97-AF65-F5344CB8AC3E}">
        <p14:creationId xmlns:p14="http://schemas.microsoft.com/office/powerpoint/2010/main" val="318732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de-AT" sz="6000" smtClean="0"/>
          </a:p>
          <a:p>
            <a:pPr marL="0" indent="0" algn="ctr">
              <a:buNone/>
            </a:pPr>
            <a:r>
              <a:rPr lang="de-AT" sz="6000" smtClean="0"/>
              <a:t>VIELEN DANK !</a:t>
            </a:r>
            <a:endParaRPr lang="de-AT" sz="600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79512" y="47625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mtClean="0">
              <a:hlinkClick r:id="rId3"/>
            </a:endParaRPr>
          </a:p>
          <a:p>
            <a:pPr marL="0" indent="0">
              <a:buNone/>
            </a:pPr>
            <a:r>
              <a:rPr lang="de-AT" smtClean="0">
                <a:hlinkClick r:id="rId3"/>
              </a:rPr>
              <a:t>bernhard.kainrath@netapp.com</a:t>
            </a:r>
            <a:endParaRPr lang="de-AT" smtClean="0"/>
          </a:p>
          <a:p>
            <a:pPr marL="0" indent="0">
              <a:buNone/>
            </a:pPr>
            <a:r>
              <a:rPr lang="de-AT" smtClean="0">
                <a:hlinkClick r:id="rId4"/>
              </a:rPr>
              <a:t>http://bkainrath.org</a:t>
            </a:r>
            <a:endParaRPr lang="de-AT" smtClean="0"/>
          </a:p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5481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Office PowerPoint</Application>
  <PresentationFormat>On-screen Show (4:3)</PresentationFormat>
  <Paragraphs>57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Was bedeutet CLOUD für mich als SchülerIn ?</vt:lpstr>
      <vt:lpstr>Was ist Cloud-Computing ?</vt:lpstr>
      <vt:lpstr>Viele Dinge sind heute selbstverständlich geworden – auch die Cloud</vt:lpstr>
      <vt:lpstr>Was sind die Merkmale von Cloud-Computing ?</vt:lpstr>
      <vt:lpstr>PowerPoint Presentation</vt:lpstr>
      <vt:lpstr>Was sind die Gefahren von Cloud ?</vt:lpstr>
      <vt:lpstr>Cloud-Computing im Berufsleben</vt:lpstr>
      <vt:lpstr>Wie wird Euer Cloud-Arbeitstag einmal aussehen ?</vt:lpstr>
      <vt:lpstr>Quiz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Max Headroom</dc:creator>
  <cp:lastModifiedBy>Max Headroom</cp:lastModifiedBy>
  <cp:revision>125</cp:revision>
  <dcterms:created xsi:type="dcterms:W3CDTF">2012-05-11T05:19:27Z</dcterms:created>
  <dcterms:modified xsi:type="dcterms:W3CDTF">2012-05-16T17:06:09Z</dcterms:modified>
</cp:coreProperties>
</file>